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8" r:id="rId7"/>
    <p:sldId id="262" r:id="rId8"/>
    <p:sldId id="265" r:id="rId9"/>
    <p:sldId id="266" r:id="rId10"/>
    <p:sldId id="267" r:id="rId11"/>
    <p:sldId id="269" r:id="rId12"/>
    <p:sldId id="270" r:id="rId13"/>
    <p:sldId id="264" r:id="rId14"/>
    <p:sldId id="258" r:id="rId15"/>
    <p:sldId id="272" r:id="rId16"/>
    <p:sldId id="277" r:id="rId17"/>
    <p:sldId id="278" r:id="rId18"/>
    <p:sldId id="279" r:id="rId19"/>
    <p:sldId id="280" r:id="rId20"/>
    <p:sldId id="281" r:id="rId21"/>
    <p:sldId id="282" r:id="rId22"/>
    <p:sldId id="275" r:id="rId23"/>
    <p:sldId id="283" r:id="rId24"/>
    <p:sldId id="284" r:id="rId25"/>
    <p:sldId id="285" r:id="rId26"/>
    <p:sldId id="286" r:id="rId27"/>
    <p:sldId id="287" r:id="rId28"/>
    <p:sldId id="288" r:id="rId29"/>
    <p:sldId id="274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73" r:id="rId38"/>
    <p:sldId id="296" r:id="rId39"/>
    <p:sldId id="297" r:id="rId40"/>
    <p:sldId id="298" r:id="rId41"/>
    <p:sldId id="299" r:id="rId42"/>
    <p:sldId id="300" r:id="rId43"/>
    <p:sldId id="276" r:id="rId44"/>
    <p:sldId id="259" r:id="rId45"/>
    <p:sldId id="260" r:id="rId46"/>
    <p:sldId id="271" r:id="rId47"/>
    <p:sldId id="261" r:id="rId48"/>
    <p:sldId id="263" r:id="rId4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EC089F-B3A6-BEBA-952D-44E671ADB442}" v="174" dt="2023-05-03T12:38:50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kka Karbstein" userId="S::r.karbstein@cfvsiemens.de::80772fd3-142d-4afe-9a0e-53f2b1104d8e" providerId="AD" clId="Web-{BFEC089F-B3A6-BEBA-952D-44E671ADB442}"/>
    <pc:docChg chg="addSld delSld modSld">
      <pc:chgData name="Rebekka Karbstein" userId="S::r.karbstein@cfvsiemens.de::80772fd3-142d-4afe-9a0e-53f2b1104d8e" providerId="AD" clId="Web-{BFEC089F-B3A6-BEBA-952D-44E671ADB442}" dt="2023-05-03T12:38:50.259" v="169"/>
      <pc:docMkLst>
        <pc:docMk/>
      </pc:docMkLst>
      <pc:sldChg chg="modSp">
        <pc:chgData name="Rebekka Karbstein" userId="S::r.karbstein@cfvsiemens.de::80772fd3-142d-4afe-9a0e-53f2b1104d8e" providerId="AD" clId="Web-{BFEC089F-B3A6-BEBA-952D-44E671ADB442}" dt="2023-05-03T12:38:12.195" v="168" actId="20577"/>
        <pc:sldMkLst>
          <pc:docMk/>
          <pc:sldMk cId="700424453" sldId="263"/>
        </pc:sldMkLst>
        <pc:spChg chg="mod">
          <ac:chgData name="Rebekka Karbstein" userId="S::r.karbstein@cfvsiemens.de::80772fd3-142d-4afe-9a0e-53f2b1104d8e" providerId="AD" clId="Web-{BFEC089F-B3A6-BEBA-952D-44E671ADB442}" dt="2023-05-03T12:38:12.195" v="168" actId="20577"/>
          <ac:spMkLst>
            <pc:docMk/>
            <pc:sldMk cId="700424453" sldId="263"/>
            <ac:spMk id="3" creationId="{E67DB93A-6297-560D-5AD9-5B33E790F2A3}"/>
          </ac:spMkLst>
        </pc:spChg>
        <pc:spChg chg="mod">
          <ac:chgData name="Rebekka Karbstein" userId="S::r.karbstein@cfvsiemens.de::80772fd3-142d-4afe-9a0e-53f2b1104d8e" providerId="AD" clId="Web-{BFEC089F-B3A6-BEBA-952D-44E671ADB442}" dt="2023-05-03T12:36:06.378" v="77" actId="20577"/>
          <ac:spMkLst>
            <pc:docMk/>
            <pc:sldMk cId="700424453" sldId="263"/>
            <ac:spMk id="4" creationId="{A1051F63-9B63-0894-8133-B7A39491664F}"/>
          </ac:spMkLst>
        </pc:spChg>
      </pc:sldChg>
      <pc:sldChg chg="add del">
        <pc:chgData name="Rebekka Karbstein" userId="S::r.karbstein@cfvsiemens.de::80772fd3-142d-4afe-9a0e-53f2b1104d8e" providerId="AD" clId="Web-{BFEC089F-B3A6-BEBA-952D-44E671ADB442}" dt="2023-05-03T12:32:52.324" v="1"/>
        <pc:sldMkLst>
          <pc:docMk/>
          <pc:sldMk cId="424277863" sldId="272"/>
        </pc:sldMkLst>
      </pc:sldChg>
      <pc:sldChg chg="del">
        <pc:chgData name="Rebekka Karbstein" userId="S::r.karbstein@cfvsiemens.de::80772fd3-142d-4afe-9a0e-53f2b1104d8e" providerId="AD" clId="Web-{BFEC089F-B3A6-BEBA-952D-44E671ADB442}" dt="2023-05-03T12:38:50.259" v="169"/>
        <pc:sldMkLst>
          <pc:docMk/>
          <pc:sldMk cId="2939857912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8F5FF05-C6D3-044F-FF04-F2EA216FD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3DA570B7-EE47-94CF-4EFF-54854D6B1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CCCC699-AE22-BC2B-556A-8094C556C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74FF126-BB3A-BBAD-7B85-068A8615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76BFF38-CB54-8111-442C-BFA45B57F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08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637A5E4-22A2-BFB6-94CD-A6902F15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CECD642-16FB-CAD1-481E-200F37AED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FABB570-DD70-12AD-E762-BEE2B4F6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FF92C66-9D03-3B69-3F03-94575553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DA60F40-CEC9-FD33-AA9D-5C2286CFA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6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997E718-3CE6-2F1B-1BF3-8E1D89C99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E2ACA19-5A3C-E7B9-D563-7774E7415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A2F16D1A-E61A-0E3B-5D8D-C52E63CB3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EE774CF-E3D1-FD9D-A16C-4B0C38678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01EC14C-26AA-901F-2B82-CD68F5EA5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52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5328FBF-6065-4419-7C1E-CDBA56A7B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748B7A8-3FE0-674C-B84C-F365DF2ED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8E29D2D8-CD92-3DB3-BA5A-8A5B37F12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DD6BE68-8883-B8C9-98F5-2D6FB69C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A924742-878D-7521-0EE0-9A0F463F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6DD3C04-6D9C-B123-0152-77882722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99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51AFB8F-421D-42DE-A8EA-2907FC03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11E8C83-0D92-0C46-D98A-FB8A2BE34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9D37F7B7-2945-DAAE-F709-380E879BA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D85528E8-8B41-1D55-ABB4-1D65C971D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58D8911B-DDA5-DAD5-B716-D971BDE8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CD15F737-1231-67BA-864E-99B64C79D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86E9D97-38AF-BE70-444E-9288E2B7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18B6B1D8-4D1E-85BA-C1DB-CA2B436F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63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0810D07-EBF0-DAD6-C6DB-1B02DB8F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2CF4D18F-AD5C-8F86-DE08-86347073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829D4DE6-CDD2-EB1D-7D3A-917CD3F8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E0C9B55-8D48-DBEA-C89A-AE5F9CFBF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85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822D27B6-3EA7-BED8-D201-DD00CBD5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A152825D-4C90-F344-6244-ED1900170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789E4C5-24AB-7025-2D22-13ED239C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75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7B152B-8245-BE46-9D33-F9CEDF27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FBCFD04-536A-D2C5-2591-08658F22A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458046F-CF94-A449-8425-817442EF2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CD3E203-74E1-AA2C-217C-E8F81963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63A9506-6826-E77B-8123-342A1DC4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94B4238-8ADD-163B-8E01-3A575EFA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7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863D11A-C94D-63A8-6408-52F76F95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AAE2E960-80A3-B0C6-BD00-3E6F5148D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DC23CC1-D58C-22DE-A2CF-C4C9EA6F2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6D00177-835B-ADD5-D388-DE7BA0385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572CA6D-86D8-FFF0-3EE5-5B667595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E41C52E-FAC7-FE31-9182-2CFEF9739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10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44BF489-78D4-4EE0-F0A9-0C580F7C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EFD295B1-7A91-A00E-BDD9-066317B50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09D69AC-B7B9-DAC7-8C80-E9BFCFC6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FDE3AF9-D454-07C7-34C1-033EFF9DA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8CAADE7-939B-8F16-EDAE-4E6A6B74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07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0050161-1D38-D5E8-452A-2E4B0ABF6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595B6883-1265-88A9-EBD5-062516D19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B66C078-5A30-DDF3-AD02-6A9F64439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F1BCD17-FA1D-0E7C-E79B-E6ABCC54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330D1DD-2146-A327-3FBC-E3DD793E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83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59862926-EDF6-3446-C9E9-86E80C0B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7377A93-414A-5C5B-C73D-9FE57CD4D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436FD17-4518-2199-AEEE-2210F680D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6BEB-78BC-42BF-9C88-C41F16217482}" type="datetimeFigureOut">
              <a:rPr lang="de-DE" smtClean="0"/>
              <a:t>08.01.2024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3693CF3-973F-EA3B-41B9-90CDFDC12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39BFE32-E2BC-42AF-5385-7E8DBA44F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CC9E-EA5E-448D-8815-482B80296B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03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2562913" TargetMode="External"/><Relationship Id="rId2" Type="http://schemas.openxmlformats.org/officeDocument/2006/relationships/hyperlink" Target="https://www.migazin.de/2020/09/23/kongo-konferenz-und-kolonialverbrechen/" TargetMode="Externa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gesschau.de/multimedia/bilder/namibia-kolonialzeit-101.html" TargetMode="External"/><Relationship Id="rId3" Type="http://schemas.openxmlformats.org/officeDocument/2006/relationships/hyperlink" Target="https://commons.wikimedia.org/w/index.php?curid=2562913" TargetMode="External"/><Relationship Id="rId7" Type="http://schemas.openxmlformats.org/officeDocument/2006/relationships/hyperlink" Target="https://www.sueddeutsche.de/politik/deutsche-kolonien-wo-die-deutsche-flagge-unter-palmen-wehte-1.1937908" TargetMode="External"/><Relationship Id="rId2" Type="http://schemas.openxmlformats.org/officeDocument/2006/relationships/hyperlink" Target="https://www.migazin.de/2020/09/23/kongo-konferenz-und-kolonialverbrechen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ommons.wikimedia.org/w/index.phpcurid=2562913" TargetMode="External"/><Relationship Id="rId5" Type="http://schemas.openxmlformats.org/officeDocument/2006/relationships/hyperlink" Target="https://www.deutschlandfunkkultur.de/christliche-missionare-wegbereiter-und-kritiker-der-100.html" TargetMode="External"/><Relationship Id="rId4" Type="http://schemas.openxmlformats.org/officeDocument/2006/relationships/hyperlink" Target="https://www.dhm.de/lemo/kapitel/kaiserreich/aussenpolitik/die-kolonie-deutsch-ostafrik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7AA7F46-A4EE-68D1-344B-7C9E47135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2C2398D-164C-292A-94FB-1FC8453A9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Arts</a:t>
            </a:r>
          </a:p>
          <a:p>
            <a:r>
              <a:rPr lang="de-DE" dirty="0"/>
              <a:t>Kar</a:t>
            </a:r>
          </a:p>
        </p:txBody>
      </p:sp>
    </p:spTree>
    <p:extLst>
      <p:ext uri="{BB962C8B-B14F-4D97-AF65-F5344CB8AC3E}">
        <p14:creationId xmlns:p14="http://schemas.microsoft.com/office/powerpoint/2010/main" val="226864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 err="1"/>
              <a:t>background</a:t>
            </a:r>
            <a:r>
              <a:rPr lang="de-DE" dirty="0"/>
              <a:t>: </a:t>
            </a:r>
            <a:r>
              <a:rPr lang="de-DE" dirty="0" err="1"/>
              <a:t>trees</a:t>
            </a:r>
            <a:r>
              <a:rPr lang="de-DE" dirty="0"/>
              <a:t>, </a:t>
            </a:r>
            <a:r>
              <a:rPr lang="de-DE" dirty="0" err="1"/>
              <a:t>bushes</a:t>
            </a:r>
            <a:endParaRPr lang="de-DE" dirty="0"/>
          </a:p>
          <a:p>
            <a:r>
              <a:rPr lang="de-DE" dirty="0" err="1"/>
              <a:t>foreground</a:t>
            </a:r>
            <a:r>
              <a:rPr lang="de-DE" dirty="0"/>
              <a:t>: 6 </a:t>
            </a:r>
            <a:r>
              <a:rPr lang="de-DE" dirty="0" err="1"/>
              <a:t>men</a:t>
            </a:r>
            <a:r>
              <a:rPr lang="de-DE" dirty="0"/>
              <a:t> (5 </a:t>
            </a:r>
            <a:r>
              <a:rPr lang="de-DE" dirty="0" err="1"/>
              <a:t>men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color</a:t>
            </a:r>
            <a:r>
              <a:rPr lang="de-DE" dirty="0"/>
              <a:t> and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person</a:t>
            </a:r>
            <a:r>
              <a:rPr lang="de-DE" dirty="0"/>
              <a:t>), </a:t>
            </a:r>
            <a:r>
              <a:rPr lang="de-DE" dirty="0" err="1"/>
              <a:t>carrying</a:t>
            </a:r>
            <a:r>
              <a:rPr lang="de-DE" dirty="0"/>
              <a:t> </a:t>
            </a:r>
            <a:r>
              <a:rPr lang="de-DE" dirty="0" err="1"/>
              <a:t>boxes</a:t>
            </a:r>
            <a:r>
              <a:rPr lang="de-DE" dirty="0"/>
              <a:t> and a </a:t>
            </a:r>
            <a:r>
              <a:rPr lang="de-DE" dirty="0" err="1"/>
              <a:t>hammock</a:t>
            </a:r>
            <a:r>
              <a:rPr lang="de-DE" dirty="0"/>
              <a:t>, </a:t>
            </a:r>
            <a:r>
              <a:rPr lang="de-DE" dirty="0" err="1"/>
              <a:t>men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color</a:t>
            </a:r>
            <a:r>
              <a:rPr lang="de-DE" dirty="0"/>
              <a:t> </a:t>
            </a:r>
            <a:r>
              <a:rPr lang="de-DE" dirty="0" err="1"/>
              <a:t>wear</a:t>
            </a:r>
            <a:r>
              <a:rPr lang="de-DE" dirty="0"/>
              <a:t> tribal </a:t>
            </a:r>
            <a:r>
              <a:rPr lang="de-DE" dirty="0" err="1"/>
              <a:t>clothes</a:t>
            </a:r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composition</a:t>
            </a:r>
            <a:r>
              <a:rPr lang="de-DE" dirty="0"/>
              <a:t>: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4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AF336C-3A97-46D9-870D-E22B54E81C80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34224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composition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4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AF336C-3A97-46D9-870D-E22B54E81C80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0475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composition</a:t>
            </a:r>
            <a:r>
              <a:rPr lang="de-DE" dirty="0"/>
              <a:t>: </a:t>
            </a:r>
            <a:r>
              <a:rPr lang="de-DE" dirty="0" err="1"/>
              <a:t>axis</a:t>
            </a:r>
            <a:r>
              <a:rPr lang="de-DE" dirty="0"/>
              <a:t> </a:t>
            </a:r>
            <a:r>
              <a:rPr lang="de-DE" dirty="0" err="1"/>
              <a:t>focused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person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r>
              <a:rPr lang="de-DE" dirty="0"/>
              <a:t>: </a:t>
            </a:r>
            <a:r>
              <a:rPr lang="de-DE" dirty="0" err="1"/>
              <a:t>focused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person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4F80D91E-EC65-6F71-6ED0-CF5EABAD6F79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6096000" y="683925"/>
            <a:ext cx="0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6530D85F-8182-8239-6851-CA70C2052108}"/>
              </a:ext>
            </a:extLst>
          </p:cNvPr>
          <p:cNvCxnSpPr>
            <a:cxnSpLocks/>
            <a:stCxn id="5" idx="3"/>
            <a:endCxn id="5" idx="1"/>
          </p:cNvCxnSpPr>
          <p:nvPr/>
        </p:nvCxnSpPr>
        <p:spPr>
          <a:xfrm flipH="1">
            <a:off x="3001385" y="3024723"/>
            <a:ext cx="6189229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xmlns="" id="{29BE7420-11B7-0C0F-4C88-72B64F1BF941}"/>
              </a:ext>
            </a:extLst>
          </p:cNvPr>
          <p:cNvCxnSpPr>
            <a:cxnSpLocks/>
          </p:cNvCxnSpPr>
          <p:nvPr/>
        </p:nvCxnSpPr>
        <p:spPr>
          <a:xfrm flipH="1">
            <a:off x="3070657" y="683925"/>
            <a:ext cx="6119957" cy="460406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xmlns="" id="{DD03BA4A-5462-E30E-FBFC-00785B1E9919}"/>
              </a:ext>
            </a:extLst>
          </p:cNvPr>
          <p:cNvCxnSpPr>
            <a:cxnSpLocks/>
          </p:cNvCxnSpPr>
          <p:nvPr/>
        </p:nvCxnSpPr>
        <p:spPr>
          <a:xfrm>
            <a:off x="3070657" y="683925"/>
            <a:ext cx="6119957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7E458F88-95C8-52C1-5391-D002EDD6F8A1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5952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522205" y="2480756"/>
            <a:ext cx="22721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composition</a:t>
            </a:r>
            <a:r>
              <a:rPr lang="de-DE" dirty="0"/>
              <a:t>: golden </a:t>
            </a:r>
            <a:r>
              <a:rPr lang="de-DE" dirty="0" err="1"/>
              <a:t>ratio</a:t>
            </a:r>
            <a:r>
              <a:rPr lang="de-DE" dirty="0"/>
              <a:t> – </a:t>
            </a:r>
            <a:r>
              <a:rPr lang="de-DE" dirty="0" err="1"/>
              <a:t>white</a:t>
            </a:r>
            <a:r>
              <a:rPr lang="de-DE" dirty="0"/>
              <a:t> man still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center</a:t>
            </a:r>
            <a:r>
              <a:rPr lang="de-DE" dirty="0"/>
              <a:t>, all </a:t>
            </a:r>
            <a:r>
              <a:rPr lang="de-DE" dirty="0" err="1"/>
              <a:t>men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golden </a:t>
            </a:r>
            <a:r>
              <a:rPr lang="de-DE" dirty="0" err="1"/>
              <a:t>ratio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foreground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golden </a:t>
            </a:r>
            <a:r>
              <a:rPr lang="de-DE" dirty="0" err="1"/>
              <a:t>ratio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r>
              <a:rPr lang="de-DE" dirty="0"/>
              <a:t>: </a:t>
            </a:r>
            <a:r>
              <a:rPr lang="de-DE" dirty="0" err="1"/>
              <a:t>white</a:t>
            </a:r>
            <a:r>
              <a:rPr lang="de-DE" dirty="0"/>
              <a:t> man </a:t>
            </a:r>
            <a:r>
              <a:rPr lang="de-DE" dirty="0" err="1"/>
              <a:t>is</a:t>
            </a:r>
            <a:r>
              <a:rPr lang="de-DE" dirty="0"/>
              <a:t> still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subject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,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4F80D91E-EC65-6F71-6ED0-CF5EABAD6F79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6096000" y="683925"/>
            <a:ext cx="0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6530D85F-8182-8239-6851-CA70C2052108}"/>
              </a:ext>
            </a:extLst>
          </p:cNvPr>
          <p:cNvCxnSpPr>
            <a:cxnSpLocks/>
            <a:stCxn id="5" idx="3"/>
            <a:endCxn id="5" idx="1"/>
          </p:cNvCxnSpPr>
          <p:nvPr/>
        </p:nvCxnSpPr>
        <p:spPr>
          <a:xfrm flipH="1">
            <a:off x="3001385" y="3024723"/>
            <a:ext cx="6189229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xmlns="" id="{29BE7420-11B7-0C0F-4C88-72B64F1BF941}"/>
              </a:ext>
            </a:extLst>
          </p:cNvPr>
          <p:cNvCxnSpPr>
            <a:cxnSpLocks/>
          </p:cNvCxnSpPr>
          <p:nvPr/>
        </p:nvCxnSpPr>
        <p:spPr>
          <a:xfrm flipH="1">
            <a:off x="3070657" y="683925"/>
            <a:ext cx="6119957" cy="460406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xmlns="" id="{DD03BA4A-5462-E30E-FBFC-00785B1E9919}"/>
              </a:ext>
            </a:extLst>
          </p:cNvPr>
          <p:cNvCxnSpPr>
            <a:cxnSpLocks/>
          </p:cNvCxnSpPr>
          <p:nvPr/>
        </p:nvCxnSpPr>
        <p:spPr>
          <a:xfrm>
            <a:off x="3070657" y="683925"/>
            <a:ext cx="6119957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xmlns="" id="{7D5013C9-B1E7-ED9B-12A7-002A0FDCC1AD}"/>
              </a:ext>
            </a:extLst>
          </p:cNvPr>
          <p:cNvCxnSpPr>
            <a:cxnSpLocks/>
          </p:cNvCxnSpPr>
          <p:nvPr/>
        </p:nvCxnSpPr>
        <p:spPr>
          <a:xfrm>
            <a:off x="3001385" y="2225615"/>
            <a:ext cx="618922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xmlns="" id="{145D18DA-4DF5-94F2-CB36-07B55C6BDCC2}"/>
              </a:ext>
            </a:extLst>
          </p:cNvPr>
          <p:cNvCxnSpPr>
            <a:cxnSpLocks/>
          </p:cNvCxnSpPr>
          <p:nvPr/>
        </p:nvCxnSpPr>
        <p:spPr>
          <a:xfrm>
            <a:off x="3001385" y="3835879"/>
            <a:ext cx="618922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xmlns="" id="{3C3E0902-FBDA-B7A0-FBC2-27C038F8BA0B}"/>
              </a:ext>
            </a:extLst>
          </p:cNvPr>
          <p:cNvCxnSpPr>
            <a:cxnSpLocks/>
          </p:cNvCxnSpPr>
          <p:nvPr/>
        </p:nvCxnSpPr>
        <p:spPr>
          <a:xfrm flipV="1">
            <a:off x="7139189" y="683925"/>
            <a:ext cx="0" cy="46959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xmlns="" id="{97E04F71-2394-95DF-B4C7-6430731CF4BD}"/>
              </a:ext>
            </a:extLst>
          </p:cNvPr>
          <p:cNvCxnSpPr>
            <a:cxnSpLocks/>
          </p:cNvCxnSpPr>
          <p:nvPr/>
        </p:nvCxnSpPr>
        <p:spPr>
          <a:xfrm>
            <a:off x="5020574" y="683925"/>
            <a:ext cx="0" cy="46815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9F5B911A-6DDF-2050-5522-68EA06D44CDA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37388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composition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r>
              <a:rPr lang="de-DE" dirty="0"/>
              <a:t>: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person</a:t>
            </a:r>
            <a:r>
              <a:rPr lang="de-DE" dirty="0"/>
              <a:t> </a:t>
            </a:r>
            <a:r>
              <a:rPr lang="de-DE" dirty="0" err="1"/>
              <a:t>sticks</a:t>
            </a:r>
            <a:r>
              <a:rPr lang="de-DE" dirty="0"/>
              <a:t> out </a:t>
            </a:r>
            <a:r>
              <a:rPr lang="de-DE" dirty="0" err="1"/>
              <a:t>more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form </a:t>
            </a:r>
            <a:r>
              <a:rPr lang="de-DE" dirty="0" err="1"/>
              <a:t>contrast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4F80D91E-EC65-6F71-6ED0-CF5EABAD6F79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6096000" y="683925"/>
            <a:ext cx="0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6530D85F-8182-8239-6851-CA70C2052108}"/>
              </a:ext>
            </a:extLst>
          </p:cNvPr>
          <p:cNvCxnSpPr>
            <a:cxnSpLocks/>
            <a:stCxn id="5" idx="3"/>
            <a:endCxn id="5" idx="1"/>
          </p:cNvCxnSpPr>
          <p:nvPr/>
        </p:nvCxnSpPr>
        <p:spPr>
          <a:xfrm flipH="1">
            <a:off x="3001385" y="3024723"/>
            <a:ext cx="6189229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xmlns="" id="{29BE7420-11B7-0C0F-4C88-72B64F1BF941}"/>
              </a:ext>
            </a:extLst>
          </p:cNvPr>
          <p:cNvCxnSpPr>
            <a:cxnSpLocks/>
          </p:cNvCxnSpPr>
          <p:nvPr/>
        </p:nvCxnSpPr>
        <p:spPr>
          <a:xfrm flipH="1">
            <a:off x="3070657" y="683925"/>
            <a:ext cx="6119957" cy="460406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xmlns="" id="{DD03BA4A-5462-E30E-FBFC-00785B1E9919}"/>
              </a:ext>
            </a:extLst>
          </p:cNvPr>
          <p:cNvCxnSpPr>
            <a:cxnSpLocks/>
          </p:cNvCxnSpPr>
          <p:nvPr/>
        </p:nvCxnSpPr>
        <p:spPr>
          <a:xfrm>
            <a:off x="3070657" y="683925"/>
            <a:ext cx="6119957" cy="46815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xmlns="" id="{7D5013C9-B1E7-ED9B-12A7-002A0FDCC1AD}"/>
              </a:ext>
            </a:extLst>
          </p:cNvPr>
          <p:cNvCxnSpPr>
            <a:cxnSpLocks/>
          </p:cNvCxnSpPr>
          <p:nvPr/>
        </p:nvCxnSpPr>
        <p:spPr>
          <a:xfrm>
            <a:off x="3001385" y="2225615"/>
            <a:ext cx="618922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xmlns="" id="{145D18DA-4DF5-94F2-CB36-07B55C6BDCC2}"/>
              </a:ext>
            </a:extLst>
          </p:cNvPr>
          <p:cNvCxnSpPr>
            <a:cxnSpLocks/>
          </p:cNvCxnSpPr>
          <p:nvPr/>
        </p:nvCxnSpPr>
        <p:spPr>
          <a:xfrm>
            <a:off x="3001385" y="3835879"/>
            <a:ext cx="618922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xmlns="" id="{3C3E0902-FBDA-B7A0-FBC2-27C038F8BA0B}"/>
              </a:ext>
            </a:extLst>
          </p:cNvPr>
          <p:cNvCxnSpPr>
            <a:cxnSpLocks/>
          </p:cNvCxnSpPr>
          <p:nvPr/>
        </p:nvCxnSpPr>
        <p:spPr>
          <a:xfrm flipV="1">
            <a:off x="7139189" y="683925"/>
            <a:ext cx="0" cy="46959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xmlns="" id="{97E04F71-2394-95DF-B4C7-6430731CF4BD}"/>
              </a:ext>
            </a:extLst>
          </p:cNvPr>
          <p:cNvCxnSpPr>
            <a:cxnSpLocks/>
          </p:cNvCxnSpPr>
          <p:nvPr/>
        </p:nvCxnSpPr>
        <p:spPr>
          <a:xfrm>
            <a:off x="5020574" y="683925"/>
            <a:ext cx="0" cy="46815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9F5B911A-6DDF-2050-5522-68EA06D44CDA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2445A0DE-DE5B-DED8-1BED-2091C3962AE3}"/>
              </a:ext>
            </a:extLst>
          </p:cNvPr>
          <p:cNvCxnSpPr/>
          <p:nvPr/>
        </p:nvCxnSpPr>
        <p:spPr>
          <a:xfrm>
            <a:off x="3847381" y="2820838"/>
            <a:ext cx="0" cy="1915064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805C3968-0653-9CEB-E220-B3CB6EE942BB}"/>
              </a:ext>
            </a:extLst>
          </p:cNvPr>
          <p:cNvCxnSpPr/>
          <p:nvPr/>
        </p:nvCxnSpPr>
        <p:spPr>
          <a:xfrm>
            <a:off x="4638136" y="2878347"/>
            <a:ext cx="0" cy="1915064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xmlns="" id="{D8070D97-ADAD-FA0E-6522-E680527FAF4F}"/>
              </a:ext>
            </a:extLst>
          </p:cNvPr>
          <p:cNvCxnSpPr>
            <a:cxnSpLocks/>
          </p:cNvCxnSpPr>
          <p:nvPr/>
        </p:nvCxnSpPr>
        <p:spPr>
          <a:xfrm>
            <a:off x="7484853" y="2332969"/>
            <a:ext cx="0" cy="2635846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xmlns="" id="{6151BFD1-5821-2B05-95A4-6DA8DE744732}"/>
              </a:ext>
            </a:extLst>
          </p:cNvPr>
          <p:cNvCxnSpPr>
            <a:cxnSpLocks/>
          </p:cNvCxnSpPr>
          <p:nvPr/>
        </p:nvCxnSpPr>
        <p:spPr>
          <a:xfrm>
            <a:off x="8157714" y="2468593"/>
            <a:ext cx="0" cy="2500222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xmlns="" id="{D8C1F919-3683-4FCD-33E0-424CA591B357}"/>
              </a:ext>
            </a:extLst>
          </p:cNvPr>
          <p:cNvCxnSpPr>
            <a:cxnSpLocks/>
          </p:cNvCxnSpPr>
          <p:nvPr/>
        </p:nvCxnSpPr>
        <p:spPr>
          <a:xfrm flipV="1">
            <a:off x="5020574" y="2410047"/>
            <a:ext cx="2464279" cy="40504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xmlns="" id="{A3EF3710-AFD4-C5A6-59F6-5D8295E81D45}"/>
              </a:ext>
            </a:extLst>
          </p:cNvPr>
          <p:cNvCxnSpPr>
            <a:cxnSpLocks/>
          </p:cNvCxnSpPr>
          <p:nvPr/>
        </p:nvCxnSpPr>
        <p:spPr>
          <a:xfrm>
            <a:off x="5034951" y="2815087"/>
            <a:ext cx="917275" cy="1265207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F440D2FB-6224-093A-F785-6A5EFF1ADB1D}"/>
              </a:ext>
            </a:extLst>
          </p:cNvPr>
          <p:cNvCxnSpPr>
            <a:cxnSpLocks/>
          </p:cNvCxnSpPr>
          <p:nvPr/>
        </p:nvCxnSpPr>
        <p:spPr>
          <a:xfrm flipH="1">
            <a:off x="5952226" y="2468593"/>
            <a:ext cx="1512499" cy="1611701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D5CC1AAB-75E4-E20A-85C8-F590F7719E4A}"/>
              </a:ext>
            </a:extLst>
          </p:cNvPr>
          <p:cNvCxnSpPr/>
          <p:nvPr/>
        </p:nvCxnSpPr>
        <p:spPr>
          <a:xfrm>
            <a:off x="5285117" y="2991264"/>
            <a:ext cx="0" cy="1915064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xmlns="" id="{239ADB32-4399-A693-4F11-2D613CA06D8C}"/>
              </a:ext>
            </a:extLst>
          </p:cNvPr>
          <p:cNvCxnSpPr>
            <a:cxnSpLocks/>
          </p:cNvCxnSpPr>
          <p:nvPr/>
        </p:nvCxnSpPr>
        <p:spPr>
          <a:xfrm flipV="1">
            <a:off x="4577750" y="1889185"/>
            <a:ext cx="2561439" cy="66788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xmlns="" id="{8DBFCBF1-1B8C-9631-39B9-8A82F40AE14B}"/>
              </a:ext>
            </a:extLst>
          </p:cNvPr>
          <p:cNvCxnSpPr>
            <a:cxnSpLocks/>
          </p:cNvCxnSpPr>
          <p:nvPr/>
        </p:nvCxnSpPr>
        <p:spPr>
          <a:xfrm>
            <a:off x="7153566" y="1857555"/>
            <a:ext cx="610208" cy="764875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83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composition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409398"/>
            <a:ext cx="2272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 err="1"/>
              <a:t>black</a:t>
            </a:r>
            <a:r>
              <a:rPr lang="de-DE" dirty="0"/>
              <a:t> &amp;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contrast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back- &amp; </a:t>
            </a:r>
            <a:r>
              <a:rPr lang="de-DE" dirty="0" err="1"/>
              <a:t>foreground</a:t>
            </a:r>
            <a:r>
              <a:rPr lang="de-DE" dirty="0"/>
              <a:t> </a:t>
            </a:r>
            <a:r>
              <a:rPr lang="de-DE" dirty="0" err="1"/>
              <a:t>contrast</a:t>
            </a:r>
            <a:r>
              <a:rPr lang="de-DE" dirty="0"/>
              <a:t>, </a:t>
            </a:r>
            <a:r>
              <a:rPr lang="de-DE" dirty="0" err="1"/>
              <a:t>skin</a:t>
            </a:r>
            <a:r>
              <a:rPr lang="de-DE" dirty="0"/>
              <a:t> </a:t>
            </a:r>
            <a:r>
              <a:rPr lang="de-DE" dirty="0" err="1"/>
              <a:t>color</a:t>
            </a:r>
            <a:r>
              <a:rPr lang="de-DE" dirty="0"/>
              <a:t> </a:t>
            </a:r>
            <a:r>
              <a:rPr lang="de-DE" dirty="0" err="1"/>
              <a:t>contrast</a:t>
            </a:r>
            <a:r>
              <a:rPr lang="de-DE" dirty="0"/>
              <a:t>, </a:t>
            </a:r>
            <a:r>
              <a:rPr lang="de-DE" dirty="0" err="1"/>
              <a:t>contrast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quantity</a:t>
            </a:r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2989107"/>
            <a:ext cx="2272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dirty="0"/>
              <a:t>:</a:t>
            </a:r>
          </a:p>
          <a:p>
            <a:r>
              <a:rPr lang="de-DE" dirty="0" err="1"/>
              <a:t>historical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 err="1"/>
              <a:t>staged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,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9F5B911A-6DDF-2050-5522-68EA06D44CDA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2445A0DE-DE5B-DED8-1BED-2091C3962AE3}"/>
              </a:ext>
            </a:extLst>
          </p:cNvPr>
          <p:cNvCxnSpPr/>
          <p:nvPr/>
        </p:nvCxnSpPr>
        <p:spPr>
          <a:xfrm>
            <a:off x="3847381" y="2820838"/>
            <a:ext cx="0" cy="1915064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805C3968-0653-9CEB-E220-B3CB6EE942BB}"/>
              </a:ext>
            </a:extLst>
          </p:cNvPr>
          <p:cNvCxnSpPr/>
          <p:nvPr/>
        </p:nvCxnSpPr>
        <p:spPr>
          <a:xfrm>
            <a:off x="4638136" y="2878347"/>
            <a:ext cx="0" cy="1915064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xmlns="" id="{D8070D97-ADAD-FA0E-6522-E680527FAF4F}"/>
              </a:ext>
            </a:extLst>
          </p:cNvPr>
          <p:cNvCxnSpPr>
            <a:cxnSpLocks/>
          </p:cNvCxnSpPr>
          <p:nvPr/>
        </p:nvCxnSpPr>
        <p:spPr>
          <a:xfrm>
            <a:off x="7484853" y="2332969"/>
            <a:ext cx="0" cy="2635846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xmlns="" id="{6151BFD1-5821-2B05-95A4-6DA8DE744732}"/>
              </a:ext>
            </a:extLst>
          </p:cNvPr>
          <p:cNvCxnSpPr>
            <a:cxnSpLocks/>
          </p:cNvCxnSpPr>
          <p:nvPr/>
        </p:nvCxnSpPr>
        <p:spPr>
          <a:xfrm>
            <a:off x="8157714" y="2468593"/>
            <a:ext cx="0" cy="2500222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xmlns="" id="{D8C1F919-3683-4FCD-33E0-424CA591B357}"/>
              </a:ext>
            </a:extLst>
          </p:cNvPr>
          <p:cNvCxnSpPr>
            <a:cxnSpLocks/>
          </p:cNvCxnSpPr>
          <p:nvPr/>
        </p:nvCxnSpPr>
        <p:spPr>
          <a:xfrm flipV="1">
            <a:off x="5020574" y="2410047"/>
            <a:ext cx="2464279" cy="40504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F440D2FB-6224-093A-F785-6A5EFF1ADB1D}"/>
              </a:ext>
            </a:extLst>
          </p:cNvPr>
          <p:cNvCxnSpPr>
            <a:cxnSpLocks/>
          </p:cNvCxnSpPr>
          <p:nvPr/>
        </p:nvCxnSpPr>
        <p:spPr>
          <a:xfrm flipH="1">
            <a:off x="5952226" y="2468593"/>
            <a:ext cx="1512499" cy="1611701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D5CC1AAB-75E4-E20A-85C8-F590F7719E4A}"/>
              </a:ext>
            </a:extLst>
          </p:cNvPr>
          <p:cNvCxnSpPr/>
          <p:nvPr/>
        </p:nvCxnSpPr>
        <p:spPr>
          <a:xfrm>
            <a:off x="5285117" y="2991264"/>
            <a:ext cx="0" cy="1915064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xmlns="" id="{239ADB32-4399-A693-4F11-2D613CA06D8C}"/>
              </a:ext>
            </a:extLst>
          </p:cNvPr>
          <p:cNvCxnSpPr>
            <a:cxnSpLocks/>
          </p:cNvCxnSpPr>
          <p:nvPr/>
        </p:nvCxnSpPr>
        <p:spPr>
          <a:xfrm flipV="1">
            <a:off x="4577750" y="1857555"/>
            <a:ext cx="2561439" cy="66788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xmlns="" id="{8DBFCBF1-1B8C-9631-39B9-8A82F40AE14B}"/>
              </a:ext>
            </a:extLst>
          </p:cNvPr>
          <p:cNvCxnSpPr>
            <a:cxnSpLocks/>
          </p:cNvCxnSpPr>
          <p:nvPr/>
        </p:nvCxnSpPr>
        <p:spPr>
          <a:xfrm>
            <a:off x="7153566" y="1857555"/>
            <a:ext cx="610208" cy="764875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xmlns="" id="{71E40B27-6527-B487-5944-ECCB2F75A66D}"/>
              </a:ext>
            </a:extLst>
          </p:cNvPr>
          <p:cNvCxnSpPr>
            <a:cxnSpLocks/>
          </p:cNvCxnSpPr>
          <p:nvPr/>
        </p:nvCxnSpPr>
        <p:spPr>
          <a:xfrm>
            <a:off x="5020574" y="2820838"/>
            <a:ext cx="931652" cy="1259456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xmlns="" id="{EB6236A0-9101-20AC-6D1F-B67C79F9B2BF}"/>
              </a:ext>
            </a:extLst>
          </p:cNvPr>
          <p:cNvCxnSpPr>
            <a:cxnSpLocks/>
          </p:cNvCxnSpPr>
          <p:nvPr/>
        </p:nvCxnSpPr>
        <p:spPr>
          <a:xfrm>
            <a:off x="5750943" y="2991264"/>
            <a:ext cx="0" cy="108903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910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composition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colour</a:t>
            </a:r>
            <a:r>
              <a:rPr lang="de-DE" b="1" dirty="0"/>
              <a:t> and </a:t>
            </a:r>
            <a:r>
              <a:rPr lang="de-DE" b="1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4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light, </a:t>
            </a:r>
            <a:r>
              <a:rPr lang="de-DE" dirty="0" err="1"/>
              <a:t>sharpness</a:t>
            </a:r>
            <a:r>
              <a:rPr lang="de-DE" dirty="0"/>
              <a:t>,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AF336C-3A97-46D9-870D-E22B54E81C80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9599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alt, klassisch enthält.&#10;&#10;Automatisch generierte Beschreibung">
            <a:extLst>
              <a:ext uri="{FF2B5EF4-FFF2-40B4-BE49-F238E27FC236}">
                <a16:creationId xmlns:a16="http://schemas.microsoft.com/office/drawing/2014/main" xmlns="" id="{178E9208-483F-3CD4-194B-99EE4C7E9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5" y="683925"/>
            <a:ext cx="6189229" cy="468159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402DB1AE-4DD8-1615-0312-D3FFA7606C22}"/>
              </a:ext>
            </a:extLst>
          </p:cNvPr>
          <p:cNvSpPr txBox="1"/>
          <p:nvPr/>
        </p:nvSpPr>
        <p:spPr>
          <a:xfrm>
            <a:off x="729239" y="683925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description</a:t>
            </a:r>
            <a:r>
              <a:rPr lang="de-DE" dirty="0"/>
              <a:t>: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955F9B9-BDB3-E2B9-3A97-DB06C49EA97D}"/>
              </a:ext>
            </a:extLst>
          </p:cNvPr>
          <p:cNvSpPr txBox="1"/>
          <p:nvPr/>
        </p:nvSpPr>
        <p:spPr>
          <a:xfrm>
            <a:off x="798511" y="3429000"/>
            <a:ext cx="2272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composition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851BDCB-EAAF-0507-D729-AF0D4E6E6328}"/>
              </a:ext>
            </a:extLst>
          </p:cNvPr>
          <p:cNvSpPr txBox="1"/>
          <p:nvPr/>
        </p:nvSpPr>
        <p:spPr>
          <a:xfrm>
            <a:off x="9369857" y="655721"/>
            <a:ext cx="227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contrasts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9D17465-FE17-4DAF-F5E7-8899FB891E81}"/>
              </a:ext>
            </a:extLst>
          </p:cNvPr>
          <p:cNvSpPr txBox="1"/>
          <p:nvPr/>
        </p:nvSpPr>
        <p:spPr>
          <a:xfrm>
            <a:off x="9369857" y="3290501"/>
            <a:ext cx="224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light, </a:t>
            </a:r>
            <a:r>
              <a:rPr lang="de-DE" b="1" dirty="0" err="1"/>
              <a:t>sharpness</a:t>
            </a:r>
            <a:r>
              <a:rPr lang="de-DE" b="1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AF336C-3A97-46D9-870D-E22B54E81C80}"/>
              </a:ext>
            </a:extLst>
          </p:cNvPr>
          <p:cNvSpPr txBox="1"/>
          <p:nvPr/>
        </p:nvSpPr>
        <p:spPr>
          <a:xfrm>
            <a:off x="522205" y="224732"/>
            <a:ext cx="323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an </a:t>
            </a:r>
            <a:r>
              <a:rPr lang="de-DE" b="1" dirty="0" err="1"/>
              <a:t>analysis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2206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E658CC5-BCA6-27AF-AE7D-E37BED16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lesson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B0638AD-7045-CADA-442B-D7BC8B89F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analysis</a:t>
            </a:r>
            <a:r>
              <a:rPr lang="de-DE" dirty="0"/>
              <a:t> 10‘</a:t>
            </a:r>
          </a:p>
          <a:p>
            <a:r>
              <a:rPr lang="de-DE" dirty="0" err="1"/>
              <a:t>analysis</a:t>
            </a:r>
            <a:r>
              <a:rPr lang="de-DE" dirty="0"/>
              <a:t> in </a:t>
            </a:r>
            <a:r>
              <a:rPr lang="de-DE" dirty="0" err="1"/>
              <a:t>groups</a:t>
            </a:r>
            <a:r>
              <a:rPr lang="de-DE" dirty="0"/>
              <a:t> 15‘</a:t>
            </a:r>
          </a:p>
          <a:p>
            <a:r>
              <a:rPr lang="de-DE" dirty="0" err="1"/>
              <a:t>Presentation</a:t>
            </a:r>
            <a:r>
              <a:rPr lang="de-DE" dirty="0"/>
              <a:t> 15‘</a:t>
            </a:r>
          </a:p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 10‘</a:t>
            </a:r>
          </a:p>
          <a:p>
            <a:r>
              <a:rPr lang="de-DE" dirty="0" err="1"/>
              <a:t>poster</a:t>
            </a:r>
            <a:r>
              <a:rPr lang="de-DE" dirty="0"/>
              <a:t>: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„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“ visible 25‘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92E76B91-2F12-9DA1-951D-19740AB74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26.01.</a:t>
            </a:r>
          </a:p>
        </p:txBody>
      </p:sp>
    </p:spTree>
    <p:extLst>
      <p:ext uri="{BB962C8B-B14F-4D97-AF65-F5344CB8AC3E}">
        <p14:creationId xmlns:p14="http://schemas.microsoft.com/office/powerpoint/2010/main" val="4277176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7FAD99-C3AD-94DB-49EA-63194541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analysis</a:t>
            </a:r>
            <a:r>
              <a:rPr lang="de-DE" b="1" dirty="0"/>
              <a:t> in </a:t>
            </a:r>
            <a:r>
              <a:rPr lang="de-DE" b="1" dirty="0" err="1"/>
              <a:t>groups</a:t>
            </a:r>
            <a:r>
              <a:rPr lang="de-DE" b="1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A94599B-0377-9814-B7A6-DDAD9422F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Form </a:t>
            </a:r>
            <a:r>
              <a:rPr lang="de-DE" dirty="0" err="1"/>
              <a:t>groups</a:t>
            </a:r>
            <a:r>
              <a:rPr lang="de-DE" dirty="0"/>
              <a:t> (3-4 </a:t>
            </a:r>
            <a:r>
              <a:rPr lang="de-DE" dirty="0" err="1"/>
              <a:t>students</a:t>
            </a:r>
            <a:r>
              <a:rPr lang="de-DE" dirty="0"/>
              <a:t>)</a:t>
            </a:r>
          </a:p>
          <a:p>
            <a:r>
              <a:rPr lang="de-DE" dirty="0"/>
              <a:t>Analyse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ppt</a:t>
            </a:r>
            <a:r>
              <a:rPr lang="de-DE" dirty="0"/>
              <a:t> like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.</a:t>
            </a:r>
          </a:p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English </a:t>
            </a:r>
            <a:r>
              <a:rPr lang="de-DE" dirty="0" err="1"/>
              <a:t>lessons</a:t>
            </a:r>
            <a:r>
              <a:rPr lang="de-DE" dirty="0"/>
              <a:t>. Take </a:t>
            </a:r>
            <a:r>
              <a:rPr lang="de-DE" dirty="0" err="1"/>
              <a:t>notes</a:t>
            </a:r>
            <a:r>
              <a:rPr lang="de-DE" dirty="0"/>
              <a:t>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(15 </a:t>
            </a:r>
            <a:r>
              <a:rPr lang="de-DE" dirty="0" err="1"/>
              <a:t>minutes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9F8EB6A-6748-C765-A607-D5182DF81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groups</a:t>
            </a:r>
            <a:endParaRPr lang="de-DE" dirty="0"/>
          </a:p>
        </p:txBody>
      </p:sp>
      <p:pic>
        <p:nvPicPr>
          <p:cNvPr id="6" name="Grafik 5" descr="Benutzer Silhouette">
            <a:extLst>
              <a:ext uri="{FF2B5EF4-FFF2-40B4-BE49-F238E27FC236}">
                <a16:creationId xmlns:a16="http://schemas.microsoft.com/office/drawing/2014/main" xmlns="" id="{B609B9DC-799A-D3EA-A903-96AF59EC6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57286" y="9014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9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Boden, Transport, Handkarren enthält.&#10;&#10;Automatisch generierte Beschreibung">
            <a:extLst>
              <a:ext uri="{FF2B5EF4-FFF2-40B4-BE49-F238E27FC236}">
                <a16:creationId xmlns:a16="http://schemas.microsoft.com/office/drawing/2014/main" xmlns="" id="{D4719B9D-92A8-6496-1B7A-E7F4C7145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779" y="633626"/>
            <a:ext cx="7984441" cy="559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7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741DD692-2267-5D7E-55DF-5A1A248AC311}"/>
              </a:ext>
            </a:extLst>
          </p:cNvPr>
          <p:cNvSpPr/>
          <p:nvPr/>
        </p:nvSpPr>
        <p:spPr>
          <a:xfrm>
            <a:off x="1333500" y="1314186"/>
            <a:ext cx="9525000" cy="43047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E7AA7F46-A4EE-68D1-344B-7C9E47135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2C2398D-164C-292A-94FB-1FC8453A9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english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</a:t>
            </a:r>
            <a:r>
              <a:rPr lang="de-DE" dirty="0" err="1"/>
              <a:t>course</a:t>
            </a:r>
            <a:endParaRPr lang="de-DE" dirty="0"/>
          </a:p>
          <a:p>
            <a:r>
              <a:rPr lang="de-DE" dirty="0"/>
              <a:t>Leonardt, Marcel, Marwin</a:t>
            </a:r>
          </a:p>
        </p:txBody>
      </p:sp>
    </p:spTree>
    <p:extLst>
      <p:ext uri="{BB962C8B-B14F-4D97-AF65-F5344CB8AC3E}">
        <p14:creationId xmlns:p14="http://schemas.microsoft.com/office/powerpoint/2010/main" val="2307316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Boden, Transport, Handkarren enthält.&#10;&#10;Automatisch generierte Beschreibung">
            <a:extLst>
              <a:ext uri="{FF2B5EF4-FFF2-40B4-BE49-F238E27FC236}">
                <a16:creationId xmlns:a16="http://schemas.microsoft.com/office/drawing/2014/main" xmlns="" id="{D4719B9D-92A8-6496-1B7A-E7F4C7145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779" y="633626"/>
            <a:ext cx="7984441" cy="559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07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5AB0E84F-3374-94B4-75C6-E85452E5C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928" y="457412"/>
            <a:ext cx="7692572" cy="53848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28E4884-1C81-9819-B14C-887A63BE97CE}"/>
              </a:ext>
            </a:extLst>
          </p:cNvPr>
          <p:cNvSpPr txBox="1"/>
          <p:nvPr/>
        </p:nvSpPr>
        <p:spPr>
          <a:xfrm>
            <a:off x="189673" y="279612"/>
            <a:ext cx="279399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latin typeface="Congenial" panose="020B0604020202020204" pitchFamily="2" charset="0"/>
              </a:rPr>
              <a:t>Description:</a:t>
            </a:r>
          </a:p>
          <a:p>
            <a:endParaRPr lang="de-DE" b="1" u="sng" dirty="0">
              <a:latin typeface="Congenial" panose="020B0604020202020204" pitchFamily="2" charset="0"/>
            </a:endParaRPr>
          </a:p>
          <a:p>
            <a:r>
              <a:rPr lang="de-DE" b="1" u="sng" dirty="0" err="1">
                <a:latin typeface="Congenial" panose="020B0604020202020204" pitchFamily="2" charset="0"/>
              </a:rPr>
              <a:t>foreground</a:t>
            </a:r>
            <a:r>
              <a:rPr lang="de-DE" b="1" u="sng" dirty="0">
                <a:latin typeface="Congenial" panose="020B0604020202020204" pitchFamily="2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 panose="020B0604020202020204" pitchFamily="2" charset="0"/>
              </a:rPr>
              <a:t>one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person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of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color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holding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>
                <a:latin typeface="Congenial" panose="020B0604020202020204" pitchFamily="2" charset="0"/>
              </a:rPr>
              <a:t>a </a:t>
            </a:r>
            <a:r>
              <a:rPr lang="de-DE" dirty="0" err="1">
                <a:latin typeface="Congenial" panose="020B0604020202020204" pitchFamily="2" charset="0"/>
              </a:rPr>
              <a:t>wagon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coverd</a:t>
            </a:r>
            <a:r>
              <a:rPr lang="de-DE" dirty="0">
                <a:latin typeface="Congenial" panose="020B0604020202020204" pitchFamily="2" charset="0"/>
              </a:rPr>
              <a:t> in </a:t>
            </a:r>
            <a:r>
              <a:rPr lang="de-DE" dirty="0" err="1">
                <a:latin typeface="Congenial" panose="020B0604020202020204" pitchFamily="2" charset="0"/>
              </a:rPr>
              <a:t>flowers</a:t>
            </a:r>
            <a:r>
              <a:rPr lang="de-DE" dirty="0">
                <a:latin typeface="Congenial" panose="020B0604020202020204" pitchFamily="2" charset="0"/>
              </a:rPr>
              <a:t>, with </a:t>
            </a:r>
            <a:r>
              <a:rPr lang="de-DE" dirty="0" err="1">
                <a:latin typeface="Congenial" panose="020B0604020202020204" pitchFamily="2" charset="0"/>
              </a:rPr>
              <a:t>three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white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children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sitting</a:t>
            </a:r>
            <a:r>
              <a:rPr lang="de-DE" dirty="0">
                <a:latin typeface="Congenial" panose="020B0604020202020204" pitchFamily="2" charset="0"/>
              </a:rPr>
              <a:t> in </a:t>
            </a:r>
            <a:r>
              <a:rPr lang="de-DE" dirty="0" err="1">
                <a:latin typeface="Congenial" panose="020B0604020202020204" pitchFamily="2" charset="0"/>
              </a:rPr>
              <a:t>it</a:t>
            </a:r>
            <a:r>
              <a:rPr lang="de-DE" dirty="0">
                <a:latin typeface="Congenial" panose="020B0604020202020204" pitchFamily="2" charset="0"/>
              </a:rPr>
              <a:t/>
            </a:r>
            <a:br>
              <a:rPr lang="de-DE" dirty="0">
                <a:latin typeface="Congenial" panose="020B0604020202020204" pitchFamily="2" charset="0"/>
              </a:rPr>
            </a:br>
            <a:endParaRPr lang="de-DE" dirty="0">
              <a:latin typeface="Congenial" panose="020B06040202020202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person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of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color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is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clothed</a:t>
            </a:r>
            <a:r>
              <a:rPr lang="de-DE" dirty="0">
                <a:latin typeface="Congenial" panose="020B0604020202020204" pitchFamily="2" charset="0"/>
              </a:rPr>
              <a:t> with </a:t>
            </a:r>
            <a:r>
              <a:rPr lang="de-DE" dirty="0" err="1">
                <a:latin typeface="Congenial" panose="020B0604020202020204" pitchFamily="2" charset="0"/>
              </a:rPr>
              <a:t>white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slim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clothes</a:t>
            </a:r>
            <a:r>
              <a:rPr lang="de-DE" dirty="0">
                <a:latin typeface="Congenial" panose="020B0604020202020204" pitchFamily="2" charset="0"/>
              </a:rPr>
              <a:t> with </a:t>
            </a:r>
            <a:r>
              <a:rPr lang="de-DE" dirty="0" err="1">
                <a:latin typeface="Congenial" panose="020B0604020202020204" pitchFamily="2" charset="0"/>
              </a:rPr>
              <a:t>short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pants</a:t>
            </a:r>
            <a:r>
              <a:rPr lang="de-DE" dirty="0">
                <a:latin typeface="Congenial" panose="020B0604020202020204" pitchFamily="2" charset="0"/>
              </a:rPr>
              <a:t> and no </a:t>
            </a:r>
            <a:r>
              <a:rPr lang="de-DE" dirty="0" err="1">
                <a:latin typeface="Congenial" panose="020B0604020202020204" pitchFamily="2" charset="0"/>
              </a:rPr>
              <a:t>shoes</a:t>
            </a:r>
            <a:r>
              <a:rPr lang="de-DE" dirty="0">
                <a:latin typeface="Congenial" panose="020B0604020202020204" pitchFamily="2" charset="0"/>
              </a:rPr>
              <a:t/>
            </a:r>
            <a:br>
              <a:rPr lang="de-DE" dirty="0">
                <a:latin typeface="Congenial" panose="020B0604020202020204" pitchFamily="2" charset="0"/>
              </a:rPr>
            </a:b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children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are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clothed</a:t>
            </a:r>
            <a:r>
              <a:rPr lang="de-DE" dirty="0">
                <a:latin typeface="Congenial" panose="020B0604020202020204" pitchFamily="2" charset="0"/>
              </a:rPr>
              <a:t> with </a:t>
            </a:r>
            <a:r>
              <a:rPr lang="de-DE" dirty="0" err="1">
                <a:latin typeface="Congenial" panose="020B0604020202020204" pitchFamily="2" charset="0"/>
              </a:rPr>
              <a:t>white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nobly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clothes</a:t>
            </a:r>
            <a:endParaRPr lang="de-DE" dirty="0">
              <a:latin typeface="Congenial" panose="020B0604020202020204" pitchFamily="2" charset="0"/>
            </a:endParaRPr>
          </a:p>
          <a:p>
            <a:endParaRPr lang="de-DE" dirty="0">
              <a:latin typeface="Congenial" panose="020B0604020202020204" pitchFamily="2" charset="0"/>
            </a:endParaRPr>
          </a:p>
          <a:p>
            <a:r>
              <a:rPr lang="de-DE" b="1" u="sng" dirty="0" err="1">
                <a:latin typeface="Congenial" panose="020B0604020202020204" pitchFamily="2" charset="0"/>
              </a:rPr>
              <a:t>background</a:t>
            </a:r>
            <a:r>
              <a:rPr lang="de-DE" b="1" u="sng" dirty="0">
                <a:latin typeface="Congenial" panose="020B0604020202020204" pitchFamily="2" charset="0"/>
              </a:rPr>
              <a:t>:</a:t>
            </a:r>
          </a:p>
          <a:p>
            <a:endParaRPr lang="de-DE" b="1" u="sng" dirty="0">
              <a:latin typeface="Congenial" panose="020B06040202020202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 panose="020B0604020202020204" pitchFamily="2" charset="0"/>
              </a:rPr>
              <a:t>mainly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undergrowth</a:t>
            </a:r>
            <a:r>
              <a:rPr lang="de-DE" dirty="0">
                <a:latin typeface="Congenial" panose="020B0604020202020204" pitchFamily="2" charset="0"/>
              </a:rPr>
              <a:t>, with a </a:t>
            </a:r>
            <a:r>
              <a:rPr lang="de-DE" dirty="0" err="1">
                <a:latin typeface="Congenial" panose="020B0604020202020204" pitchFamily="2" charset="0"/>
              </a:rPr>
              <a:t>big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statue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right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behind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wagon</a:t>
            </a:r>
            <a:endParaRPr lang="de-DE" dirty="0">
              <a:latin typeface="Congenial" panose="020B0604020202020204" pitchFamily="2" charset="0"/>
            </a:endParaRPr>
          </a:p>
          <a:p>
            <a:endParaRPr lang="de-DE" dirty="0">
              <a:latin typeface="Congenial" panose="020B0604020202020204" pitchFamily="2" charset="0"/>
            </a:endParaRPr>
          </a:p>
          <a:p>
            <a:endParaRPr lang="de-DE" dirty="0">
              <a:latin typeface="Congenial" panose="020B0604020202020204" pitchFamily="2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9A79E11E-7602-E7DE-C021-627C89FD52F4}"/>
              </a:ext>
            </a:extLst>
          </p:cNvPr>
          <p:cNvSpPr/>
          <p:nvPr/>
        </p:nvSpPr>
        <p:spPr>
          <a:xfrm>
            <a:off x="4521421" y="6044247"/>
            <a:ext cx="306705" cy="30670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CC4BEF5D-C517-8068-BD25-6AD671596AA1}"/>
              </a:ext>
            </a:extLst>
          </p:cNvPr>
          <p:cNvSpPr/>
          <p:nvPr/>
        </p:nvSpPr>
        <p:spPr>
          <a:xfrm>
            <a:off x="8009889" y="6044247"/>
            <a:ext cx="306705" cy="306705"/>
          </a:xfrm>
          <a:prstGeom prst="rect">
            <a:avLst/>
          </a:prstGeom>
          <a:solidFill>
            <a:srgbClr val="0E1E0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3044B941-4D7A-ECCE-5FBD-213305D2A6FC}"/>
              </a:ext>
            </a:extLst>
          </p:cNvPr>
          <p:cNvSpPr txBox="1"/>
          <p:nvPr/>
        </p:nvSpPr>
        <p:spPr>
          <a:xfrm>
            <a:off x="4828126" y="6037817"/>
            <a:ext cx="1537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ongenial" panose="020B0604020202020204" pitchFamily="2" charset="0"/>
              </a:rPr>
              <a:t>foreground</a:t>
            </a:r>
            <a:endParaRPr lang="de-DE" dirty="0">
              <a:latin typeface="Congenial" panose="020B0604020202020204" pitchFamily="2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C573196A-14A9-6F42-8E85-0F164CEDBC8E}"/>
              </a:ext>
            </a:extLst>
          </p:cNvPr>
          <p:cNvSpPr txBox="1"/>
          <p:nvPr/>
        </p:nvSpPr>
        <p:spPr>
          <a:xfrm>
            <a:off x="8316594" y="6037817"/>
            <a:ext cx="1537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ongenial" panose="020B0604020202020204" pitchFamily="2" charset="0"/>
              </a:rPr>
              <a:t>background</a:t>
            </a:r>
            <a:endParaRPr lang="de-DE" dirty="0">
              <a:latin typeface="Congenial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974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FE551E83-FB39-C46E-593E-0FC37012D579}"/>
              </a:ext>
            </a:extLst>
          </p:cNvPr>
          <p:cNvSpPr txBox="1"/>
          <p:nvPr/>
        </p:nvSpPr>
        <p:spPr>
          <a:xfrm>
            <a:off x="369414" y="1028343"/>
            <a:ext cx="268705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err="1">
                <a:latin typeface="Congenial" panose="020B0604020202020204" pitchFamily="2" charset="0"/>
              </a:rPr>
              <a:t>Composition</a:t>
            </a:r>
            <a:r>
              <a:rPr lang="de-DE" b="1" u="sng" dirty="0">
                <a:latin typeface="Congenial" panose="020B0604020202020204" pitchFamily="2" charset="0"/>
              </a:rPr>
              <a:t>:</a:t>
            </a:r>
          </a:p>
          <a:p>
            <a:endParaRPr lang="de-DE" b="1" u="sng" dirty="0">
              <a:latin typeface="Congenial" panose="020B06040202020202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ongenial" panose="020B0604020202020204" pitchFamily="2" charset="0"/>
              </a:rPr>
              <a:t>The </a:t>
            </a:r>
            <a:r>
              <a:rPr lang="de-DE" dirty="0" err="1">
                <a:latin typeface="Congenial" panose="020B0604020202020204" pitchFamily="2" charset="0"/>
              </a:rPr>
              <a:t>heads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of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children</a:t>
            </a:r>
            <a:r>
              <a:rPr lang="de-DE" dirty="0">
                <a:latin typeface="Congenial" panose="020B0604020202020204" pitchFamily="2" charset="0"/>
              </a:rPr>
              <a:t> and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person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of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color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are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aligned</a:t>
            </a:r>
            <a:r>
              <a:rPr lang="de-DE" dirty="0">
                <a:latin typeface="Congenial" panose="020B0604020202020204" pitchFamily="2" charset="0"/>
              </a:rPr>
              <a:t> on a </a:t>
            </a:r>
            <a:r>
              <a:rPr lang="de-DE" dirty="0" err="1">
                <a:latin typeface="Congenial" panose="020B0604020202020204" pitchFamily="2" charset="0"/>
              </a:rPr>
              <a:t>line</a:t>
            </a:r>
            <a:endParaRPr lang="de-DE" dirty="0">
              <a:latin typeface="Congenial" panose="020B06040202020202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children</a:t>
            </a:r>
            <a:r>
              <a:rPr lang="de-DE" dirty="0">
                <a:latin typeface="Congenial" panose="020B0604020202020204" pitchFamily="2" charset="0"/>
              </a:rPr>
              <a:t> and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wagon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are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centered</a:t>
            </a:r>
            <a:endParaRPr lang="de-DE" dirty="0">
              <a:latin typeface="Congenial" panose="020B06040202020202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ongenial" panose="020B0604020202020204" pitchFamily="2" charset="0"/>
              </a:rPr>
              <a:t>The </a:t>
            </a:r>
            <a:r>
              <a:rPr lang="de-DE" dirty="0" err="1" smtClean="0">
                <a:latin typeface="Congenial" panose="020B0604020202020204" pitchFamily="2" charset="0"/>
              </a:rPr>
              <a:t>person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of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color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is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centerd</a:t>
            </a:r>
            <a:r>
              <a:rPr lang="de-DE" dirty="0">
                <a:latin typeface="Congenial" panose="020B0604020202020204" pitchFamily="2" charset="0"/>
              </a:rPr>
              <a:t> to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left</a:t>
            </a:r>
            <a:endParaRPr lang="de-DE" b="1" u="sng" dirty="0">
              <a:latin typeface="Congenial" panose="020B0604020202020204" pitchFamily="2" charset="0"/>
            </a:endParaRPr>
          </a:p>
          <a:p>
            <a:endParaRPr lang="de-DE" b="1" u="sng" dirty="0">
              <a:latin typeface="Congenial" panose="020B0604020202020204" pitchFamily="2" charset="0"/>
            </a:endParaRPr>
          </a:p>
          <a:p>
            <a:r>
              <a:rPr lang="de-DE" b="1" u="sng" dirty="0" err="1">
                <a:latin typeface="Congenial" panose="020B0604020202020204" pitchFamily="2" charset="0"/>
              </a:rPr>
              <a:t>Effects</a:t>
            </a:r>
            <a:r>
              <a:rPr lang="de-DE" b="1" u="sng" dirty="0">
                <a:latin typeface="Congenial" panose="020B0604020202020204" pitchFamily="2" charset="0"/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 smtClean="0">
                <a:latin typeface="Congenial" panose="020B0604020202020204" pitchFamily="2" charset="0"/>
              </a:rPr>
              <a:t>person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of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color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 err="1" smtClean="0">
                <a:latin typeface="Congenial" panose="020B0604020202020204" pitchFamily="2" charset="0"/>
              </a:rPr>
              <a:t>sticks</a:t>
            </a:r>
            <a:r>
              <a:rPr lang="de-DE" dirty="0" smtClean="0">
                <a:latin typeface="Congenial" panose="020B0604020202020204" pitchFamily="2" charset="0"/>
              </a:rPr>
              <a:t> </a:t>
            </a:r>
            <a:r>
              <a:rPr lang="de-DE" dirty="0">
                <a:latin typeface="Congenial" panose="020B0604020202020204" pitchFamily="2" charset="0"/>
              </a:rPr>
              <a:t>out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focus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is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located</a:t>
            </a:r>
            <a:r>
              <a:rPr lang="de-DE" dirty="0">
                <a:latin typeface="Congenial" panose="020B0604020202020204" pitchFamily="2" charset="0"/>
              </a:rPr>
              <a:t> on </a:t>
            </a:r>
            <a:r>
              <a:rPr lang="de-DE" dirty="0" err="1">
                <a:latin typeface="Congenial" panose="020B0604020202020204" pitchFamily="2" charset="0"/>
              </a:rPr>
              <a:t>the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children</a:t>
            </a:r>
            <a:endParaRPr lang="de-DE" dirty="0">
              <a:latin typeface="Congenial" panose="020B0604020202020204" pitchFamily="2" charset="0"/>
            </a:endParaRP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1DAC4829-9895-C6BB-4319-8AB253683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928" y="455931"/>
            <a:ext cx="7692572" cy="53848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818AB9BF-01AE-7713-BB1A-4B65AA52821C}"/>
              </a:ext>
            </a:extLst>
          </p:cNvPr>
          <p:cNvSpPr/>
          <p:nvPr/>
        </p:nvSpPr>
        <p:spPr>
          <a:xfrm>
            <a:off x="3654646" y="6044247"/>
            <a:ext cx="306705" cy="30670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952EB97B-B79A-FF4F-DF54-385CB6A96A55}"/>
              </a:ext>
            </a:extLst>
          </p:cNvPr>
          <p:cNvSpPr txBox="1"/>
          <p:nvPr/>
        </p:nvSpPr>
        <p:spPr>
          <a:xfrm>
            <a:off x="3961351" y="6037817"/>
            <a:ext cx="205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ongenial" panose="020B0604020202020204" pitchFamily="2" charset="0"/>
              </a:rPr>
              <a:t>golden </a:t>
            </a:r>
            <a:r>
              <a:rPr lang="de-DE" dirty="0" err="1">
                <a:latin typeface="Congenial" panose="020B0604020202020204" pitchFamily="2" charset="0"/>
              </a:rPr>
              <a:t>section</a:t>
            </a:r>
            <a:endParaRPr lang="de-DE" dirty="0">
              <a:latin typeface="Congenial" panose="020B0604020202020204" pitchFamily="2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59EA73D4-BEC0-DE7D-81DC-F06B346259C8}"/>
              </a:ext>
            </a:extLst>
          </p:cNvPr>
          <p:cNvSpPr/>
          <p:nvPr/>
        </p:nvSpPr>
        <p:spPr>
          <a:xfrm>
            <a:off x="8228964" y="6059169"/>
            <a:ext cx="306705" cy="306705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C45C8852-3469-8BFC-F9EC-1F1C85031827}"/>
              </a:ext>
            </a:extLst>
          </p:cNvPr>
          <p:cNvSpPr txBox="1"/>
          <p:nvPr/>
        </p:nvSpPr>
        <p:spPr>
          <a:xfrm>
            <a:off x="8535669" y="6052739"/>
            <a:ext cx="2751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ongenial" panose="020B0604020202020204" pitchFamily="2" charset="0"/>
              </a:rPr>
              <a:t>diagonal </a:t>
            </a:r>
            <a:r>
              <a:rPr lang="de-DE" dirty="0" err="1">
                <a:latin typeface="Congenial" panose="020B0604020202020204" pitchFamily="2" charset="0"/>
              </a:rPr>
              <a:t>line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symmetry</a:t>
            </a:r>
            <a:endParaRPr lang="de-DE" dirty="0">
              <a:latin typeface="Congenial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79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4D10ABDC-88EB-B45B-57A6-D1D1CB984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184" y="450851"/>
            <a:ext cx="7690316" cy="538322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FE551E83-FB39-C46E-593E-0FC37012D579}"/>
              </a:ext>
            </a:extLst>
          </p:cNvPr>
          <p:cNvSpPr txBox="1"/>
          <p:nvPr/>
        </p:nvSpPr>
        <p:spPr>
          <a:xfrm>
            <a:off x="369414" y="1028343"/>
            <a:ext cx="2724945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b="1" u="sng" dirty="0" err="1">
                <a:latin typeface="Congenial"/>
              </a:rPr>
              <a:t>Posture</a:t>
            </a:r>
            <a:r>
              <a:rPr lang="de-DE" b="1" u="sng" dirty="0">
                <a:latin typeface="Congenial"/>
              </a:rPr>
              <a:t>/</a:t>
            </a:r>
            <a:r>
              <a:rPr lang="de-DE" b="1" u="sng" dirty="0" err="1">
                <a:latin typeface="Congenial"/>
              </a:rPr>
              <a:t>Composition</a:t>
            </a:r>
            <a:r>
              <a:rPr lang="de-DE" b="1" u="sng" dirty="0">
                <a:latin typeface="Congenial"/>
              </a:rPr>
              <a:t>:</a:t>
            </a:r>
          </a:p>
          <a:p>
            <a:endParaRPr lang="de-DE" b="1" u="sng" dirty="0">
              <a:latin typeface="Congen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ongenial"/>
              </a:rPr>
              <a:t>The </a:t>
            </a:r>
            <a:r>
              <a:rPr lang="de-DE" dirty="0" err="1">
                <a:latin typeface="Congenial"/>
              </a:rPr>
              <a:t>black</a:t>
            </a:r>
            <a:r>
              <a:rPr lang="de-DE" dirty="0">
                <a:latin typeface="Congenial"/>
              </a:rPr>
              <a:t> man </a:t>
            </a:r>
            <a:r>
              <a:rPr lang="de-DE" dirty="0" err="1">
                <a:latin typeface="Congenial"/>
              </a:rPr>
              <a:t>is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standing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upright</a:t>
            </a:r>
            <a:r>
              <a:rPr lang="de-DE" dirty="0">
                <a:latin typeface="Congenial"/>
              </a:rPr>
              <a:t>, </a:t>
            </a:r>
            <a:r>
              <a:rPr lang="de-DE" dirty="0" err="1">
                <a:latin typeface="Congenial"/>
              </a:rPr>
              <a:t>while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children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are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sitting</a:t>
            </a:r>
            <a:r>
              <a:rPr lang="de-DE" dirty="0">
                <a:latin typeface="Congenial"/>
              </a:rPr>
              <a:t> in 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wagon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comfortably</a:t>
            </a:r>
            <a:endParaRPr lang="de-DE" dirty="0">
              <a:latin typeface="Congen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/>
              </a:rPr>
              <a:t>many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formations</a:t>
            </a:r>
            <a:r>
              <a:rPr lang="de-DE" dirty="0">
                <a:latin typeface="Congenial"/>
              </a:rPr>
              <a:t> at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wagon</a:t>
            </a:r>
            <a:endParaRPr lang="de-DE" dirty="0">
              <a:latin typeface="Congenial" panose="020B0604020202020204" pitchFamily="2" charset="0"/>
            </a:endParaRPr>
          </a:p>
          <a:p>
            <a:endParaRPr lang="de-DE" dirty="0">
              <a:latin typeface="Congenial" panose="020B0604020202020204" pitchFamily="2" charset="0"/>
            </a:endParaRPr>
          </a:p>
          <a:p>
            <a:endParaRPr lang="de-DE" dirty="0">
              <a:latin typeface="Congenial" panose="020B0604020202020204" pitchFamily="2" charset="0"/>
            </a:endParaRPr>
          </a:p>
          <a:p>
            <a:r>
              <a:rPr lang="de-DE" b="1" u="sng" dirty="0" err="1">
                <a:latin typeface="Congenial"/>
              </a:rPr>
              <a:t>Effects</a:t>
            </a:r>
            <a:r>
              <a:rPr lang="de-DE" b="1" u="sng" dirty="0">
                <a:latin typeface="Congenial"/>
              </a:rPr>
              <a:t>: </a:t>
            </a:r>
            <a:endParaRPr lang="de-DE" b="1" u="sng" dirty="0">
              <a:latin typeface="Congenial" panose="020B0604020202020204" pitchFamily="2" charset="0"/>
            </a:endParaRPr>
          </a:p>
          <a:p>
            <a:pPr marL="285750" indent="-285750">
              <a:buFont typeface="Wingdings"/>
              <a:buChar char="Ø"/>
            </a:pPr>
            <a:r>
              <a:rPr lang="de-DE" dirty="0">
                <a:latin typeface="Congenial"/>
              </a:rPr>
              <a:t>Kids superior</a:t>
            </a:r>
          </a:p>
          <a:p>
            <a:pPr marL="285750" indent="-285750">
              <a:buFont typeface="Wingdings"/>
              <a:buChar char="Ø"/>
            </a:pPr>
            <a:r>
              <a:rPr lang="de-DE" dirty="0">
                <a:latin typeface="Congenial"/>
              </a:rPr>
              <a:t>Man </a:t>
            </a:r>
            <a:r>
              <a:rPr lang="de-DE" dirty="0" err="1">
                <a:latin typeface="Congenial"/>
              </a:rPr>
              <a:t>disciplined</a:t>
            </a:r>
            <a:r>
              <a:rPr lang="de-DE" dirty="0">
                <a:latin typeface="Congenial"/>
              </a:rPr>
              <a:t> </a:t>
            </a:r>
          </a:p>
          <a:p>
            <a:pPr marL="285750" indent="-285750">
              <a:buFont typeface="Wingdings"/>
              <a:buChar char="Ø"/>
            </a:pPr>
            <a:r>
              <a:rPr lang="de-DE" dirty="0">
                <a:latin typeface="Congenial"/>
              </a:rPr>
              <a:t>Shapes at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 </a:t>
            </a:r>
            <a:r>
              <a:rPr lang="de-DE" dirty="0" err="1">
                <a:latin typeface="Congenial"/>
              </a:rPr>
              <a:t>wagon</a:t>
            </a:r>
            <a:r>
              <a:rPr lang="de-DE" dirty="0">
                <a:latin typeface="Congenial"/>
              </a:rPr>
              <a:t> </a:t>
            </a:r>
            <a:r>
              <a:rPr lang="de-DE" dirty="0" err="1">
                <a:latin typeface="Congenial"/>
              </a:rPr>
              <a:t>catches</a:t>
            </a:r>
            <a:endParaRPr lang="de-DE" dirty="0">
              <a:latin typeface="Congenial"/>
            </a:endParaRPr>
          </a:p>
          <a:p>
            <a:r>
              <a:rPr lang="de-DE" dirty="0">
                <a:latin typeface="Congenial"/>
              </a:rPr>
              <a:t>      </a:t>
            </a:r>
            <a:r>
              <a:rPr lang="de-DE" dirty="0" err="1">
                <a:latin typeface="Congenial"/>
              </a:rPr>
              <a:t>focus</a:t>
            </a:r>
            <a:endParaRPr lang="de-DE" dirty="0">
              <a:latin typeface="Congenial"/>
            </a:endParaRPr>
          </a:p>
          <a:p>
            <a:pPr marL="285750" indent="-285750">
              <a:buFont typeface="Wingdings"/>
              <a:buChar char="Ø"/>
            </a:pPr>
            <a:endParaRPr lang="de-DE" dirty="0">
              <a:cs typeface="Calibri"/>
            </a:endParaRPr>
          </a:p>
          <a:p>
            <a:endParaRPr lang="de-DE" dirty="0">
              <a:cs typeface="Calibri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818AB9BF-01AE-7713-BB1A-4B65AA52821C}"/>
              </a:ext>
            </a:extLst>
          </p:cNvPr>
          <p:cNvSpPr/>
          <p:nvPr/>
        </p:nvSpPr>
        <p:spPr>
          <a:xfrm>
            <a:off x="3654646" y="6044247"/>
            <a:ext cx="306705" cy="306705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952EB97B-B79A-FF4F-DF54-385CB6A96A55}"/>
              </a:ext>
            </a:extLst>
          </p:cNvPr>
          <p:cNvSpPr txBox="1"/>
          <p:nvPr/>
        </p:nvSpPr>
        <p:spPr>
          <a:xfrm>
            <a:off x="3961351" y="6037817"/>
            <a:ext cx="205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ongenial" panose="020B0604020202020204" pitchFamily="2" charset="0"/>
              </a:rPr>
              <a:t>composition</a:t>
            </a:r>
            <a:r>
              <a:rPr lang="de-DE" dirty="0">
                <a:latin typeface="Congenial" panose="020B0604020202020204" pitchFamily="2" charset="0"/>
              </a:rPr>
              <a:t> </a:t>
            </a:r>
            <a:r>
              <a:rPr lang="de-DE" dirty="0" err="1">
                <a:latin typeface="Congenial" panose="020B0604020202020204" pitchFamily="2" charset="0"/>
              </a:rPr>
              <a:t>lines</a:t>
            </a:r>
            <a:endParaRPr lang="de-DE" dirty="0">
              <a:latin typeface="Congenial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47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Boden, Transport, Handkarren enthält.&#10;&#10;Automatisch generierte Beschreibung">
            <a:extLst>
              <a:ext uri="{FF2B5EF4-FFF2-40B4-BE49-F238E27FC236}">
                <a16:creationId xmlns:a16="http://schemas.microsoft.com/office/drawing/2014/main" xmlns="" id="{62758397-C285-C1EC-F71E-4AF9FE3B5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37" y="450851"/>
            <a:ext cx="7984441" cy="559074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9CB86E24-1106-501F-8136-06D93130CAEB}"/>
              </a:ext>
            </a:extLst>
          </p:cNvPr>
          <p:cNvSpPr txBox="1"/>
          <p:nvPr/>
        </p:nvSpPr>
        <p:spPr>
          <a:xfrm>
            <a:off x="541122" y="1125793"/>
            <a:ext cx="27608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>
                <a:latin typeface="Congenial"/>
              </a:rPr>
              <a:t>Light/</a:t>
            </a:r>
            <a:r>
              <a:rPr lang="de-DE" b="1" u="sng" dirty="0" err="1">
                <a:latin typeface="Congenial"/>
              </a:rPr>
              <a:t>sharpness</a:t>
            </a:r>
            <a:r>
              <a:rPr lang="de-DE" b="1" u="sng" dirty="0">
                <a:latin typeface="Congenial"/>
              </a:rPr>
              <a:t>:</a:t>
            </a:r>
          </a:p>
          <a:p>
            <a:endParaRPr lang="de-DE" dirty="0">
              <a:latin typeface="Congen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/>
              </a:rPr>
              <a:t>unsharp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background</a:t>
            </a:r>
            <a:r>
              <a:rPr lang="de-DE" dirty="0">
                <a:latin typeface="Congenial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>
                <a:latin typeface="Congenial"/>
              </a:rPr>
              <a:t>focus</a:t>
            </a:r>
            <a:r>
              <a:rPr lang="de-DE" dirty="0">
                <a:latin typeface="Congenial"/>
              </a:rPr>
              <a:t> lies on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wagon</a:t>
            </a:r>
            <a:r>
              <a:rPr lang="de-DE" dirty="0">
                <a:latin typeface="Congenial"/>
              </a:rPr>
              <a:t> and </a:t>
            </a:r>
            <a:r>
              <a:rPr lang="de-DE" dirty="0" err="1">
                <a:latin typeface="Congenial"/>
              </a:rPr>
              <a:t>the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people</a:t>
            </a:r>
            <a:r>
              <a:rPr lang="de-DE" dirty="0">
                <a:latin typeface="Congenial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latin typeface="Congenial"/>
            </a:endParaRPr>
          </a:p>
          <a:p>
            <a:r>
              <a:rPr lang="de-DE" b="1" u="sng" dirty="0" err="1">
                <a:latin typeface="Congenial"/>
              </a:rPr>
              <a:t>Contrast</a:t>
            </a:r>
            <a:r>
              <a:rPr lang="de-DE" b="1" u="sng" dirty="0">
                <a:latin typeface="Congenial"/>
              </a:rPr>
              <a:t>: </a:t>
            </a:r>
          </a:p>
          <a:p>
            <a:endParaRPr lang="de-DE" b="1" u="sng" dirty="0">
              <a:latin typeface="Congen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ongenial"/>
              </a:rPr>
              <a:t>light/</a:t>
            </a:r>
            <a:r>
              <a:rPr lang="de-DE" dirty="0" err="1">
                <a:latin typeface="Congenial"/>
              </a:rPr>
              <a:t>dark</a:t>
            </a:r>
            <a:r>
              <a:rPr lang="de-DE" dirty="0">
                <a:latin typeface="Congenial"/>
              </a:rPr>
              <a:t> </a:t>
            </a:r>
            <a:r>
              <a:rPr lang="de-DE" dirty="0" err="1">
                <a:latin typeface="Congenial"/>
              </a:rPr>
              <a:t>contrast</a:t>
            </a:r>
            <a:endParaRPr lang="de-DE" dirty="0">
              <a:latin typeface="Congen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latin typeface="Congenial"/>
            </a:endParaRPr>
          </a:p>
          <a:p>
            <a:endParaRPr lang="de-DE" b="1" u="sng" dirty="0">
              <a:latin typeface="Congenial"/>
            </a:endParaRPr>
          </a:p>
        </p:txBody>
      </p:sp>
    </p:spTree>
    <p:extLst>
      <p:ext uri="{BB962C8B-B14F-4D97-AF65-F5344CB8AC3E}">
        <p14:creationId xmlns:p14="http://schemas.microsoft.com/office/powerpoint/2010/main" val="2530989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draußen, Jurte, Regenschirm, Gras enthält.&#10;&#10;Automatisch generierte Beschreibung">
            <a:extLst>
              <a:ext uri="{FF2B5EF4-FFF2-40B4-BE49-F238E27FC236}">
                <a16:creationId xmlns:a16="http://schemas.microsoft.com/office/drawing/2014/main" xmlns="" id="{52D4F7D2-718B-1B5D-4113-48AAB2869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117" y="891024"/>
            <a:ext cx="8329766" cy="507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70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7AA7F46-A4EE-68D1-344B-7C9E47135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de-DE" sz="8000" dirty="0">
                <a:latin typeface="+mn-lt"/>
              </a:rPr>
              <a:t>The Colonial Gaze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2C2398D-164C-292A-94FB-1FC8453A9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9421"/>
            <a:ext cx="9144000" cy="1655762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Tini</a:t>
            </a:r>
          </a:p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Emilia</a:t>
            </a:r>
          </a:p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Jonna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A0AD8AA5-390B-956F-4FB8-312800FE32D9}"/>
              </a:ext>
            </a:extLst>
          </p:cNvPr>
          <p:cNvCxnSpPr/>
          <p:nvPr/>
        </p:nvCxnSpPr>
        <p:spPr>
          <a:xfrm>
            <a:off x="1295400" y="3429000"/>
            <a:ext cx="978010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65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2E95FFC9-5258-C313-A73B-912C8F5DF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91" y="103764"/>
            <a:ext cx="9780104" cy="6650471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071542A3-7BAD-17D1-C124-7E0A669B2E27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2309191" y="3429000"/>
            <a:ext cx="978010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xmlns="" id="{6E07AE10-A23B-E954-D97B-C6ED67D75300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7199243" y="103764"/>
            <a:ext cx="0" cy="665047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xmlns="" id="{8BFE76D4-5894-3993-90BF-BA265DF97B09}"/>
              </a:ext>
            </a:extLst>
          </p:cNvPr>
          <p:cNvCxnSpPr>
            <a:cxnSpLocks/>
          </p:cNvCxnSpPr>
          <p:nvPr/>
        </p:nvCxnSpPr>
        <p:spPr>
          <a:xfrm flipH="1">
            <a:off x="2309191" y="103764"/>
            <a:ext cx="9780104" cy="665047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1D506BCD-7E0E-B4E7-94E3-B6AD41E643AB}"/>
              </a:ext>
            </a:extLst>
          </p:cNvPr>
          <p:cNvCxnSpPr>
            <a:cxnSpLocks/>
          </p:cNvCxnSpPr>
          <p:nvPr/>
        </p:nvCxnSpPr>
        <p:spPr>
          <a:xfrm>
            <a:off x="2309191" y="103764"/>
            <a:ext cx="9780104" cy="665047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669F7392-12AE-A022-48F4-5177B147EE3C}"/>
              </a:ext>
            </a:extLst>
          </p:cNvPr>
          <p:cNvSpPr txBox="1"/>
          <p:nvPr/>
        </p:nvSpPr>
        <p:spPr>
          <a:xfrm>
            <a:off x="-33128" y="3228944"/>
            <a:ext cx="2342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/>
              <a:t>Axes</a:t>
            </a:r>
            <a:r>
              <a:rPr lang="de-DE" sz="2000" b="1" dirty="0"/>
              <a:t> of </a:t>
            </a:r>
            <a:r>
              <a:rPr lang="de-DE" sz="2000" b="1" dirty="0" err="1"/>
              <a:t>Compostion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413068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2E95FFC9-5258-C313-A73B-912C8F5DF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91" y="103764"/>
            <a:ext cx="9780104" cy="6650471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071542A3-7BAD-17D1-C124-7E0A669B2E27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2309191" y="3429000"/>
            <a:ext cx="9780104" cy="0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xmlns="" id="{6E07AE10-A23B-E954-D97B-C6ED67D75300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7199243" y="103764"/>
            <a:ext cx="0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xmlns="" id="{8BFE76D4-5894-3993-90BF-BA265DF97B09}"/>
              </a:ext>
            </a:extLst>
          </p:cNvPr>
          <p:cNvCxnSpPr>
            <a:cxnSpLocks/>
          </p:cNvCxnSpPr>
          <p:nvPr/>
        </p:nvCxnSpPr>
        <p:spPr>
          <a:xfrm flipH="1">
            <a:off x="2309191" y="103764"/>
            <a:ext cx="9780104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1D506BCD-7E0E-B4E7-94E3-B6AD41E643AB}"/>
              </a:ext>
            </a:extLst>
          </p:cNvPr>
          <p:cNvCxnSpPr>
            <a:cxnSpLocks/>
          </p:cNvCxnSpPr>
          <p:nvPr/>
        </p:nvCxnSpPr>
        <p:spPr>
          <a:xfrm>
            <a:off x="2309191" y="103764"/>
            <a:ext cx="9780104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937F9B62-7CF9-3F8F-4BFA-09C6FE08E72E}"/>
              </a:ext>
            </a:extLst>
          </p:cNvPr>
          <p:cNvCxnSpPr/>
          <p:nvPr/>
        </p:nvCxnSpPr>
        <p:spPr>
          <a:xfrm>
            <a:off x="2309191" y="2110408"/>
            <a:ext cx="9780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xmlns="" id="{90701564-EEC5-47BB-3FBB-36FCBBB8E770}"/>
              </a:ext>
            </a:extLst>
          </p:cNvPr>
          <p:cNvCxnSpPr/>
          <p:nvPr/>
        </p:nvCxnSpPr>
        <p:spPr>
          <a:xfrm>
            <a:off x="2309191" y="4628322"/>
            <a:ext cx="9780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xmlns="" id="{552EBF1B-1AEF-0249-0043-6A3656494712}"/>
              </a:ext>
            </a:extLst>
          </p:cNvPr>
          <p:cNvCxnSpPr>
            <a:cxnSpLocks/>
          </p:cNvCxnSpPr>
          <p:nvPr/>
        </p:nvCxnSpPr>
        <p:spPr>
          <a:xfrm>
            <a:off x="5456582" y="103764"/>
            <a:ext cx="0" cy="66504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A368FED4-E3BC-9D4C-C6AD-32BEAFE9636D}"/>
              </a:ext>
            </a:extLst>
          </p:cNvPr>
          <p:cNvCxnSpPr>
            <a:cxnSpLocks/>
          </p:cNvCxnSpPr>
          <p:nvPr/>
        </p:nvCxnSpPr>
        <p:spPr>
          <a:xfrm>
            <a:off x="8994912" y="103764"/>
            <a:ext cx="0" cy="66504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8874E212-F814-827A-72FF-FF7CF95F11CB}"/>
              </a:ext>
            </a:extLst>
          </p:cNvPr>
          <p:cNvSpPr txBox="1"/>
          <p:nvPr/>
        </p:nvSpPr>
        <p:spPr>
          <a:xfrm>
            <a:off x="102705" y="3244333"/>
            <a:ext cx="2123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Golden Ratio</a:t>
            </a:r>
          </a:p>
        </p:txBody>
      </p:sp>
    </p:spTree>
    <p:extLst>
      <p:ext uri="{BB962C8B-B14F-4D97-AF65-F5344CB8AC3E}">
        <p14:creationId xmlns:p14="http://schemas.microsoft.com/office/powerpoint/2010/main" val="1832843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2E95FFC9-5258-C313-A73B-912C8F5DF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91" y="103764"/>
            <a:ext cx="9780104" cy="6650471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071542A3-7BAD-17D1-C124-7E0A669B2E27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2309191" y="3429000"/>
            <a:ext cx="9780104" cy="0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xmlns="" id="{6E07AE10-A23B-E954-D97B-C6ED67D75300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7199243" y="103764"/>
            <a:ext cx="0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xmlns="" id="{8BFE76D4-5894-3993-90BF-BA265DF97B09}"/>
              </a:ext>
            </a:extLst>
          </p:cNvPr>
          <p:cNvCxnSpPr>
            <a:cxnSpLocks/>
          </p:cNvCxnSpPr>
          <p:nvPr/>
        </p:nvCxnSpPr>
        <p:spPr>
          <a:xfrm flipH="1">
            <a:off x="2309191" y="103764"/>
            <a:ext cx="9780104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1D506BCD-7E0E-B4E7-94E3-B6AD41E643AB}"/>
              </a:ext>
            </a:extLst>
          </p:cNvPr>
          <p:cNvCxnSpPr>
            <a:cxnSpLocks/>
          </p:cNvCxnSpPr>
          <p:nvPr/>
        </p:nvCxnSpPr>
        <p:spPr>
          <a:xfrm>
            <a:off x="2309191" y="103764"/>
            <a:ext cx="9780104" cy="6650471"/>
          </a:xfrm>
          <a:prstGeom prst="line">
            <a:avLst/>
          </a:prstGeom>
          <a:ln w="381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937F9B62-7CF9-3F8F-4BFA-09C6FE08E72E}"/>
              </a:ext>
            </a:extLst>
          </p:cNvPr>
          <p:cNvCxnSpPr/>
          <p:nvPr/>
        </p:nvCxnSpPr>
        <p:spPr>
          <a:xfrm>
            <a:off x="2309191" y="2219738"/>
            <a:ext cx="9780104" cy="0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xmlns="" id="{90701564-EEC5-47BB-3FBB-36FCBBB8E770}"/>
              </a:ext>
            </a:extLst>
          </p:cNvPr>
          <p:cNvCxnSpPr/>
          <p:nvPr/>
        </p:nvCxnSpPr>
        <p:spPr>
          <a:xfrm>
            <a:off x="2309191" y="4628322"/>
            <a:ext cx="9780104" cy="0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xmlns="" id="{552EBF1B-1AEF-0249-0043-6A3656494712}"/>
              </a:ext>
            </a:extLst>
          </p:cNvPr>
          <p:cNvCxnSpPr>
            <a:cxnSpLocks/>
          </p:cNvCxnSpPr>
          <p:nvPr/>
        </p:nvCxnSpPr>
        <p:spPr>
          <a:xfrm>
            <a:off x="5456582" y="103764"/>
            <a:ext cx="0" cy="6650471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A368FED4-E3BC-9D4C-C6AD-32BEAFE9636D}"/>
              </a:ext>
            </a:extLst>
          </p:cNvPr>
          <p:cNvCxnSpPr>
            <a:cxnSpLocks/>
          </p:cNvCxnSpPr>
          <p:nvPr/>
        </p:nvCxnSpPr>
        <p:spPr>
          <a:xfrm>
            <a:off x="8994912" y="103764"/>
            <a:ext cx="0" cy="6650471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C620A5C6-DCC3-E278-BF0B-224729365A07}"/>
              </a:ext>
            </a:extLst>
          </p:cNvPr>
          <p:cNvCxnSpPr>
            <a:cxnSpLocks/>
          </p:cNvCxnSpPr>
          <p:nvPr/>
        </p:nvCxnSpPr>
        <p:spPr>
          <a:xfrm>
            <a:off x="2604052" y="5565913"/>
            <a:ext cx="4721087" cy="0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xmlns="" id="{13A35C6E-C003-8070-8BB7-93635C6F2CB6}"/>
              </a:ext>
            </a:extLst>
          </p:cNvPr>
          <p:cNvCxnSpPr>
            <a:cxnSpLocks/>
          </p:cNvCxnSpPr>
          <p:nvPr/>
        </p:nvCxnSpPr>
        <p:spPr>
          <a:xfrm flipV="1">
            <a:off x="2604052" y="3833191"/>
            <a:ext cx="2616476" cy="1732721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xmlns="" id="{C3FE3566-174A-CDDA-BC6D-1CBDECDF2C34}"/>
              </a:ext>
            </a:extLst>
          </p:cNvPr>
          <p:cNvCxnSpPr>
            <a:cxnSpLocks/>
          </p:cNvCxnSpPr>
          <p:nvPr/>
        </p:nvCxnSpPr>
        <p:spPr>
          <a:xfrm>
            <a:off x="5187397" y="3833191"/>
            <a:ext cx="2137742" cy="1732722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xmlns="" id="{31BB43E2-7DB8-F64B-B847-29D0A8A940A9}"/>
              </a:ext>
            </a:extLst>
          </p:cNvPr>
          <p:cNvCxnSpPr>
            <a:cxnSpLocks/>
          </p:cNvCxnSpPr>
          <p:nvPr/>
        </p:nvCxnSpPr>
        <p:spPr>
          <a:xfrm flipH="1" flipV="1">
            <a:off x="9587948" y="2882348"/>
            <a:ext cx="92765" cy="2981739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xmlns="" id="{F44335A3-CBEB-4C12-19FC-1181F90051EE}"/>
              </a:ext>
            </a:extLst>
          </p:cNvPr>
          <p:cNvCxnSpPr>
            <a:cxnSpLocks/>
          </p:cNvCxnSpPr>
          <p:nvPr/>
        </p:nvCxnSpPr>
        <p:spPr>
          <a:xfrm flipH="1" flipV="1">
            <a:off x="11082131" y="2219738"/>
            <a:ext cx="129208" cy="4330149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xmlns="" id="{A6804074-450E-F650-17F1-5676741D4109}"/>
              </a:ext>
            </a:extLst>
          </p:cNvPr>
          <p:cNvCxnSpPr>
            <a:cxnSpLocks/>
          </p:cNvCxnSpPr>
          <p:nvPr/>
        </p:nvCxnSpPr>
        <p:spPr>
          <a:xfrm flipV="1">
            <a:off x="2309191" y="327991"/>
            <a:ext cx="2181639" cy="1327935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xmlns="" id="{43C29882-43FC-94B5-1F06-DE85168B4ADD}"/>
              </a:ext>
            </a:extLst>
          </p:cNvPr>
          <p:cNvCxnSpPr>
            <a:cxnSpLocks/>
          </p:cNvCxnSpPr>
          <p:nvPr/>
        </p:nvCxnSpPr>
        <p:spPr>
          <a:xfrm flipV="1">
            <a:off x="2309191" y="2604052"/>
            <a:ext cx="5542722" cy="40818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xmlns="" id="{177D2D49-8DE4-B4F0-6B0F-F7DEF2311251}"/>
              </a:ext>
            </a:extLst>
          </p:cNvPr>
          <p:cNvCxnSpPr>
            <a:cxnSpLocks/>
          </p:cNvCxnSpPr>
          <p:nvPr/>
        </p:nvCxnSpPr>
        <p:spPr>
          <a:xfrm>
            <a:off x="4474680" y="327990"/>
            <a:ext cx="3410985" cy="231688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xmlns="" id="{2348DB9A-1278-1B3F-D02C-806166495B9B}"/>
              </a:ext>
            </a:extLst>
          </p:cNvPr>
          <p:cNvCxnSpPr>
            <a:cxnSpLocks/>
          </p:cNvCxnSpPr>
          <p:nvPr/>
        </p:nvCxnSpPr>
        <p:spPr>
          <a:xfrm flipV="1">
            <a:off x="7851913" y="1419641"/>
            <a:ext cx="2093430" cy="1523402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xmlns="" id="{BA8046B8-E41C-FC1E-EC31-7104C4B03943}"/>
              </a:ext>
            </a:extLst>
          </p:cNvPr>
          <p:cNvCxnSpPr>
            <a:cxnSpLocks/>
          </p:cNvCxnSpPr>
          <p:nvPr/>
        </p:nvCxnSpPr>
        <p:spPr>
          <a:xfrm>
            <a:off x="9945343" y="1404731"/>
            <a:ext cx="2143952" cy="1477617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xmlns="" id="{65E0D251-4406-43C7-06C8-1D0AD32DB12D}"/>
              </a:ext>
            </a:extLst>
          </p:cNvPr>
          <p:cNvCxnSpPr>
            <a:cxnSpLocks/>
          </p:cNvCxnSpPr>
          <p:nvPr/>
        </p:nvCxnSpPr>
        <p:spPr>
          <a:xfrm>
            <a:off x="7885665" y="2943043"/>
            <a:ext cx="4203630" cy="13286"/>
          </a:xfrm>
          <a:prstGeom prst="line">
            <a:avLst/>
          </a:prstGeom>
          <a:ln w="38100">
            <a:solidFill>
              <a:srgbClr val="57F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xmlns="" id="{0334D0BB-119A-3447-7A34-3EC5F940FB80}"/>
              </a:ext>
            </a:extLst>
          </p:cNvPr>
          <p:cNvSpPr txBox="1"/>
          <p:nvPr/>
        </p:nvSpPr>
        <p:spPr>
          <a:xfrm>
            <a:off x="67504" y="3075056"/>
            <a:ext cx="2123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/>
              <a:t>Axes</a:t>
            </a:r>
            <a:r>
              <a:rPr lang="de-DE" sz="2000" b="1" dirty="0"/>
              <a:t> of People </a:t>
            </a:r>
          </a:p>
          <a:p>
            <a:r>
              <a:rPr lang="de-DE" sz="2000" b="1" dirty="0" err="1"/>
              <a:t>Axes</a:t>
            </a:r>
            <a:r>
              <a:rPr lang="de-DE" sz="2000" b="1" dirty="0"/>
              <a:t> of Elements</a:t>
            </a:r>
          </a:p>
        </p:txBody>
      </p:sp>
    </p:spTree>
    <p:extLst>
      <p:ext uri="{BB962C8B-B14F-4D97-AF65-F5344CB8AC3E}">
        <p14:creationId xmlns:p14="http://schemas.microsoft.com/office/powerpoint/2010/main" val="1225663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A8FAEC-58B1-4F83-9F8F-B6BF41C56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966" y="1371601"/>
            <a:ext cx="11392067" cy="5337313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DE" b="1" dirty="0" err="1"/>
              <a:t>Foreground</a:t>
            </a:r>
            <a:r>
              <a:rPr lang="de-DE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	</a:t>
            </a:r>
            <a:r>
              <a:rPr lang="de-DE" dirty="0"/>
              <a:t>Black and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photograph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 of </a:t>
            </a:r>
            <a:r>
              <a:rPr lang="de-DE" dirty="0" err="1"/>
              <a:t>imperialism</a:t>
            </a:r>
            <a:r>
              <a:rPr lang="de-DE" dirty="0"/>
              <a:t>, </a:t>
            </a:r>
            <a:r>
              <a:rPr lang="de-DE" dirty="0" err="1"/>
              <a:t>contrasts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surroundings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brightly</a:t>
            </a:r>
            <a:r>
              <a:rPr lang="de-DE" dirty="0"/>
              <a:t> 	</a:t>
            </a:r>
            <a:r>
              <a:rPr lang="de-DE" dirty="0" err="1"/>
              <a:t>clothed</a:t>
            </a:r>
            <a:r>
              <a:rPr lang="de-DE" dirty="0"/>
              <a:t> man</a:t>
            </a:r>
          </a:p>
          <a:p>
            <a:pPr marL="0" indent="0">
              <a:spcBef>
                <a:spcPts val="600"/>
              </a:spcBef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Background: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	</a:t>
            </a:r>
            <a:r>
              <a:rPr lang="de-DE" dirty="0" err="1"/>
              <a:t>huts</a:t>
            </a:r>
            <a:r>
              <a:rPr lang="de-DE" dirty="0"/>
              <a:t> in </a:t>
            </a:r>
            <a:r>
              <a:rPr lang="de-DE" dirty="0" err="1"/>
              <a:t>close</a:t>
            </a:r>
            <a:r>
              <a:rPr lang="de-DE" dirty="0"/>
              <a:t> and </a:t>
            </a:r>
            <a:r>
              <a:rPr lang="de-DE" dirty="0" err="1"/>
              <a:t>distant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;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of </a:t>
            </a:r>
            <a:r>
              <a:rPr lang="de-DE" dirty="0" err="1"/>
              <a:t>colour</a:t>
            </a:r>
            <a:r>
              <a:rPr lang="de-DE" dirty="0"/>
              <a:t> </a:t>
            </a:r>
            <a:r>
              <a:rPr lang="de-DE" dirty="0" err="1"/>
              <a:t>cowering</a:t>
            </a:r>
            <a:r>
              <a:rPr lang="de-DE" dirty="0"/>
              <a:t> in front of a </a:t>
            </a:r>
            <a:r>
              <a:rPr lang="de-DE" dirty="0" err="1"/>
              <a:t>hut</a:t>
            </a:r>
            <a:r>
              <a:rPr lang="de-DE" dirty="0"/>
              <a:t>, </a:t>
            </a:r>
            <a:r>
              <a:rPr lang="de-DE" dirty="0" err="1"/>
              <a:t>dressed</a:t>
            </a:r>
            <a:r>
              <a:rPr lang="de-DE" dirty="0"/>
              <a:t> in </a:t>
            </a:r>
            <a:r>
              <a:rPr lang="de-DE" dirty="0" err="1"/>
              <a:t>rather</a:t>
            </a:r>
            <a:r>
              <a:rPr lang="de-DE" dirty="0"/>
              <a:t> </a:t>
            </a:r>
            <a:r>
              <a:rPr lang="de-DE" dirty="0" err="1"/>
              <a:t>dark</a:t>
            </a:r>
            <a:r>
              <a:rPr lang="de-DE" dirty="0"/>
              <a:t> 	</a:t>
            </a:r>
            <a:r>
              <a:rPr lang="de-DE" dirty="0" err="1"/>
              <a:t>clothes</a:t>
            </a:r>
            <a:r>
              <a:rPr lang="de-DE" dirty="0"/>
              <a:t>; a </a:t>
            </a:r>
            <a:r>
              <a:rPr lang="de-DE" dirty="0" err="1"/>
              <a:t>white</a:t>
            </a:r>
            <a:r>
              <a:rPr lang="de-DE" dirty="0"/>
              <a:t> man in a </a:t>
            </a:r>
            <a:r>
              <a:rPr lang="de-DE" dirty="0" err="1"/>
              <a:t>bright</a:t>
            </a:r>
            <a:r>
              <a:rPr lang="de-DE" dirty="0"/>
              <a:t>,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coat</a:t>
            </a:r>
            <a:r>
              <a:rPr lang="de-DE" dirty="0"/>
              <a:t> stands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corner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camera</a:t>
            </a:r>
            <a:r>
              <a:rPr lang="de-DE" dirty="0"/>
              <a:t>; man </a:t>
            </a:r>
            <a:r>
              <a:rPr lang="de-DE" dirty="0" err="1"/>
              <a:t>behind</a:t>
            </a:r>
            <a:r>
              <a:rPr lang="de-DE" dirty="0"/>
              <a:t> </a:t>
            </a:r>
            <a:r>
              <a:rPr lang="de-DE" dirty="0" err="1"/>
              <a:t>him</a:t>
            </a:r>
            <a:r>
              <a:rPr lang="de-DE" dirty="0"/>
              <a:t> of 	</a:t>
            </a:r>
            <a:r>
              <a:rPr lang="de-DE" dirty="0" err="1"/>
              <a:t>colour</a:t>
            </a:r>
            <a:r>
              <a:rPr lang="de-DE" dirty="0"/>
              <a:t> is also </a:t>
            </a:r>
            <a:r>
              <a:rPr lang="de-DE" dirty="0" err="1"/>
              <a:t>dressed</a:t>
            </a:r>
            <a:r>
              <a:rPr lang="de-DE" dirty="0"/>
              <a:t> in </a:t>
            </a:r>
            <a:r>
              <a:rPr lang="de-DE" dirty="0" err="1"/>
              <a:t>white</a:t>
            </a:r>
            <a:endParaRPr lang="de-DE" dirty="0"/>
          </a:p>
          <a:p>
            <a:pPr marL="0" indent="0">
              <a:spcBef>
                <a:spcPts val="600"/>
              </a:spcBef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b="1" dirty="0" err="1"/>
              <a:t>Composition</a:t>
            </a:r>
            <a:r>
              <a:rPr lang="de-DE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	</a:t>
            </a:r>
            <a:r>
              <a:rPr lang="de-DE" dirty="0"/>
              <a:t>An </a:t>
            </a:r>
            <a:r>
              <a:rPr lang="de-DE" dirty="0" err="1"/>
              <a:t>unstable</a:t>
            </a:r>
            <a:r>
              <a:rPr lang="de-DE" dirty="0"/>
              <a:t> </a:t>
            </a:r>
            <a:r>
              <a:rPr lang="de-DE" dirty="0" err="1"/>
              <a:t>triangle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middle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cluster</a:t>
            </a:r>
            <a:r>
              <a:rPr lang="de-DE" dirty="0"/>
              <a:t> of </a:t>
            </a:r>
            <a:r>
              <a:rPr lang="de-DE" dirty="0" err="1"/>
              <a:t>humans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man; he is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striking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	</a:t>
            </a:r>
            <a:r>
              <a:rPr lang="de-DE" dirty="0" err="1"/>
              <a:t>colour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proportion</a:t>
            </a:r>
            <a:r>
              <a:rPr lang="de-DE" dirty="0"/>
              <a:t> </a:t>
            </a:r>
            <a:r>
              <a:rPr lang="de-DE" dirty="0" err="1"/>
              <a:t>his</a:t>
            </a:r>
            <a:r>
              <a:rPr lang="de-DE" dirty="0"/>
              <a:t> </a:t>
            </a:r>
            <a:r>
              <a:rPr lang="de-DE" dirty="0" err="1"/>
              <a:t>body</a:t>
            </a:r>
            <a:r>
              <a:rPr lang="de-DE" dirty="0"/>
              <a:t> </a:t>
            </a:r>
            <a:r>
              <a:rPr lang="de-DE" dirty="0" err="1"/>
              <a:t>occupies</a:t>
            </a:r>
            <a:r>
              <a:rPr lang="de-DE" dirty="0"/>
              <a:t> in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(</a:t>
            </a:r>
            <a:r>
              <a:rPr lang="de-DE" dirty="0" err="1"/>
              <a:t>lenghthier</a:t>
            </a:r>
            <a:r>
              <a:rPr lang="de-DE" dirty="0"/>
              <a:t> </a:t>
            </a:r>
            <a:r>
              <a:rPr lang="de-DE" dirty="0" err="1"/>
              <a:t>vertically</a:t>
            </a:r>
            <a:r>
              <a:rPr lang="de-DE" dirty="0"/>
              <a:t>), </a:t>
            </a:r>
            <a:r>
              <a:rPr lang="de-DE" dirty="0" err="1"/>
              <a:t>another</a:t>
            </a:r>
            <a:r>
              <a:rPr lang="de-DE" dirty="0"/>
              <a:t> 	</a:t>
            </a:r>
            <a:r>
              <a:rPr lang="de-DE" dirty="0" err="1"/>
              <a:t>triangle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is </a:t>
            </a:r>
            <a:r>
              <a:rPr lang="de-DE" dirty="0" err="1"/>
              <a:t>constructed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pile</a:t>
            </a:r>
            <a:r>
              <a:rPr lang="de-DE" dirty="0"/>
              <a:t> of </a:t>
            </a:r>
            <a:r>
              <a:rPr lang="de-DE" dirty="0" err="1"/>
              <a:t>people</a:t>
            </a:r>
            <a:r>
              <a:rPr lang="de-DE" dirty="0"/>
              <a:t>: </a:t>
            </a:r>
            <a:r>
              <a:rPr lang="de-DE" dirty="0" err="1"/>
              <a:t>small</a:t>
            </a:r>
            <a:r>
              <a:rPr lang="de-DE" dirty="0"/>
              <a:t> —&gt; </a:t>
            </a: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of </a:t>
            </a:r>
            <a:r>
              <a:rPr lang="de-DE" dirty="0" err="1"/>
              <a:t>humans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small</a:t>
            </a:r>
            <a:r>
              <a:rPr lang="de-DE" dirty="0"/>
              <a:t> </a:t>
            </a:r>
            <a:r>
              <a:rPr lang="de-DE" dirty="0" err="1"/>
              <a:t>space</a:t>
            </a:r>
            <a:endParaRPr lang="de-DE" dirty="0"/>
          </a:p>
          <a:p>
            <a:pPr marL="0" indent="0">
              <a:spcBef>
                <a:spcPts val="600"/>
              </a:spcBef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b="1" dirty="0" err="1"/>
              <a:t>Effects</a:t>
            </a:r>
            <a:r>
              <a:rPr lang="de-DE" b="1" dirty="0"/>
              <a:t>: </a:t>
            </a:r>
            <a:r>
              <a:rPr lang="de-DE" dirty="0" err="1"/>
              <a:t>separation</a:t>
            </a:r>
            <a:r>
              <a:rPr lang="de-DE" dirty="0"/>
              <a:t> of </a:t>
            </a:r>
            <a:r>
              <a:rPr lang="de-DE" dirty="0" err="1"/>
              <a:t>colonist</a:t>
            </a:r>
            <a:r>
              <a:rPr lang="de-DE" dirty="0"/>
              <a:t> and native </a:t>
            </a:r>
            <a:r>
              <a:rPr lang="de-DE" dirty="0" err="1"/>
              <a:t>people</a:t>
            </a:r>
            <a:endParaRPr lang="de-DE" dirty="0"/>
          </a:p>
          <a:p>
            <a:pPr marL="0" indent="0">
              <a:spcBef>
                <a:spcPts val="600"/>
              </a:spcBef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Colour and </a:t>
            </a:r>
            <a:r>
              <a:rPr lang="de-DE" b="1" dirty="0" err="1"/>
              <a:t>contrasts</a:t>
            </a:r>
            <a:r>
              <a:rPr lang="de-DE" b="1" dirty="0"/>
              <a:t>: </a:t>
            </a:r>
            <a:r>
              <a:rPr lang="de-DE" dirty="0" err="1"/>
              <a:t>black</a:t>
            </a:r>
            <a:r>
              <a:rPr lang="de-DE" dirty="0"/>
              <a:t> and </a:t>
            </a:r>
            <a:r>
              <a:rPr lang="de-DE" dirty="0" err="1"/>
              <a:t>white</a:t>
            </a:r>
            <a:r>
              <a:rPr lang="de-DE" dirty="0"/>
              <a:t>, </a:t>
            </a:r>
            <a:r>
              <a:rPr lang="de-DE" dirty="0" err="1"/>
              <a:t>dark</a:t>
            </a:r>
            <a:r>
              <a:rPr lang="de-DE" dirty="0"/>
              <a:t> and light</a:t>
            </a:r>
          </a:p>
          <a:p>
            <a:pPr marL="0" indent="0">
              <a:spcBef>
                <a:spcPts val="600"/>
              </a:spcBef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b="1" dirty="0"/>
              <a:t>Light, </a:t>
            </a:r>
            <a:r>
              <a:rPr lang="de-DE" b="1" dirty="0" err="1"/>
              <a:t>sharpness</a:t>
            </a:r>
            <a:r>
              <a:rPr lang="de-DE" b="1" dirty="0"/>
              <a:t>, </a:t>
            </a:r>
            <a:r>
              <a:rPr lang="de-DE" b="1" dirty="0" err="1"/>
              <a:t>information</a:t>
            </a:r>
            <a:r>
              <a:rPr lang="de-DE" b="1" dirty="0"/>
              <a:t> </a:t>
            </a:r>
            <a:r>
              <a:rPr lang="de-DE" b="1" dirty="0" err="1"/>
              <a:t>value</a:t>
            </a:r>
            <a:r>
              <a:rPr lang="de-DE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dirty="0"/>
              <a:t>	Rather non-sharp, light </a:t>
            </a:r>
            <a:r>
              <a:rPr lang="de-DE" dirty="0" err="1"/>
              <a:t>enters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front and </a:t>
            </a:r>
            <a:r>
              <a:rPr lang="de-DE" dirty="0" err="1"/>
              <a:t>above</a:t>
            </a:r>
            <a:r>
              <a:rPr lang="de-DE" dirty="0"/>
              <a:t>, </a:t>
            </a:r>
            <a:r>
              <a:rPr lang="de-DE" dirty="0" err="1"/>
              <a:t>shadow</a:t>
            </a:r>
            <a:r>
              <a:rPr lang="de-DE" dirty="0"/>
              <a:t> on </a:t>
            </a:r>
            <a:r>
              <a:rPr lang="de-DE" dirty="0" err="1"/>
              <a:t>some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huts</a:t>
            </a:r>
            <a:r>
              <a:rPr lang="de-DE" dirty="0"/>
              <a:t>ˋ </a:t>
            </a:r>
            <a:r>
              <a:rPr lang="de-DE" dirty="0" err="1"/>
              <a:t>jut</a:t>
            </a:r>
            <a:r>
              <a:rPr lang="de-DE" dirty="0"/>
              <a:t>-	out/</a:t>
            </a:r>
            <a:r>
              <a:rPr lang="de-DE" dirty="0" err="1"/>
              <a:t>ledge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E4FE89E-B4DA-31A2-E4CA-DC5C754DF9FD}"/>
              </a:ext>
            </a:extLst>
          </p:cNvPr>
          <p:cNvSpPr txBox="1"/>
          <p:nvPr/>
        </p:nvSpPr>
        <p:spPr>
          <a:xfrm>
            <a:off x="399966" y="149086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400" b="1" dirty="0"/>
              <a:t>Description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4137141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7FAD99-C3AD-94DB-49EA-63194541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Analysis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A68610B-0D4B-16C2-9164-C9B0BD060907}"/>
              </a:ext>
            </a:extLst>
          </p:cNvPr>
          <p:cNvSpPr txBox="1"/>
          <p:nvPr/>
        </p:nvSpPr>
        <p:spPr>
          <a:xfrm>
            <a:off x="838200" y="1690688"/>
            <a:ext cx="10455065" cy="35426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dirty="0"/>
              <a:t>Pictures </a:t>
            </a:r>
            <a:r>
              <a:rPr lang="de-DE" dirty="0" err="1"/>
              <a:t>portray</a:t>
            </a:r>
            <a:r>
              <a:rPr lang="de-DE" dirty="0"/>
              <a:t> an </a:t>
            </a:r>
            <a:r>
              <a:rPr lang="de-DE" dirty="0" err="1"/>
              <a:t>imperialistic</a:t>
            </a:r>
            <a:r>
              <a:rPr lang="de-DE" dirty="0"/>
              <a:t> </a:t>
            </a:r>
            <a:r>
              <a:rPr lang="de-DE" dirty="0" err="1"/>
              <a:t>ideology</a:t>
            </a:r>
            <a:r>
              <a:rPr lang="de-DE" dirty="0"/>
              <a:t> by </a:t>
            </a:r>
            <a:r>
              <a:rPr lang="de-DE" dirty="0" err="1"/>
              <a:t>presenting</a:t>
            </a:r>
            <a:r>
              <a:rPr lang="de-DE" dirty="0"/>
              <a:t> the theory of the </a:t>
            </a:r>
            <a:r>
              <a:rPr lang="de-DE" dirty="0" err="1"/>
              <a:t>existence</a:t>
            </a:r>
            <a:r>
              <a:rPr lang="de-DE" dirty="0"/>
              <a:t> of an </a:t>
            </a:r>
            <a:r>
              <a:rPr lang="de-DE" dirty="0" err="1"/>
              <a:t>innate</a:t>
            </a:r>
            <a:r>
              <a:rPr lang="de-DE" dirty="0"/>
              <a:t> </a:t>
            </a:r>
            <a:r>
              <a:rPr lang="de-DE" dirty="0" err="1"/>
              <a:t>hierarchy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humans</a:t>
            </a:r>
            <a:r>
              <a:rPr lang="de-DE" dirty="0"/>
              <a:t> </a:t>
            </a:r>
            <a:r>
              <a:rPr lang="de-DE" dirty="0" err="1"/>
              <a:t>depending</a:t>
            </a:r>
            <a:r>
              <a:rPr lang="de-DE" dirty="0"/>
              <a:t> on the place of </a:t>
            </a:r>
            <a:r>
              <a:rPr lang="de-DE" dirty="0" err="1"/>
              <a:t>birth</a:t>
            </a:r>
            <a:r>
              <a:rPr lang="de-DE" dirty="0"/>
              <a:t> </a:t>
            </a:r>
          </a:p>
          <a:p>
            <a:pPr marL="742950" lvl="1" indent="-285750"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dirty="0" err="1"/>
              <a:t>white</a:t>
            </a:r>
            <a:r>
              <a:rPr lang="de-DE" dirty="0"/>
              <a:t> man is </a:t>
            </a:r>
            <a:r>
              <a:rPr lang="de-DE" dirty="0" err="1"/>
              <a:t>bigger</a:t>
            </a:r>
            <a:r>
              <a:rPr lang="de-DE" dirty="0"/>
              <a:t>, </a:t>
            </a:r>
            <a:r>
              <a:rPr lang="de-DE" dirty="0" err="1"/>
              <a:t>occupies</a:t>
            </a:r>
            <a:r>
              <a:rPr lang="de-DE" dirty="0"/>
              <a:t> more space,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humans</a:t>
            </a:r>
            <a:r>
              <a:rPr lang="de-DE" dirty="0"/>
              <a:t> are </a:t>
            </a:r>
            <a:r>
              <a:rPr lang="de-DE" dirty="0" err="1"/>
              <a:t>cowering</a:t>
            </a:r>
            <a:r>
              <a:rPr lang="de-DE" dirty="0"/>
              <a:t> and </a:t>
            </a:r>
            <a:r>
              <a:rPr lang="de-DE" dirty="0" err="1"/>
              <a:t>seem</a:t>
            </a:r>
            <a:r>
              <a:rPr lang="de-DE" dirty="0"/>
              <a:t> </a:t>
            </a:r>
            <a:r>
              <a:rPr lang="de-DE" dirty="0" err="1"/>
              <a:t>scared</a:t>
            </a:r>
            <a:endParaRPr lang="de-DE" dirty="0"/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dirty="0"/>
              <a:t>Well-</a:t>
            </a:r>
            <a:r>
              <a:rPr lang="de-DE" dirty="0" err="1"/>
              <a:t>clothed</a:t>
            </a:r>
            <a:r>
              <a:rPr lang="de-DE" dirty="0"/>
              <a:t> with a camera: </a:t>
            </a:r>
            <a:r>
              <a:rPr lang="de-DE" dirty="0" err="1"/>
              <a:t>seeming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in </a:t>
            </a:r>
            <a:r>
              <a:rPr lang="de-DE" dirty="0" err="1"/>
              <a:t>comparison</a:t>
            </a:r>
            <a:endParaRPr lang="de-DE" dirty="0"/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dirty="0" err="1"/>
              <a:t>Humans</a:t>
            </a:r>
            <a:r>
              <a:rPr lang="de-DE" dirty="0"/>
              <a:t> are </a:t>
            </a:r>
            <a:r>
              <a:rPr lang="de-DE" dirty="0" err="1"/>
              <a:t>portrayed</a:t>
            </a:r>
            <a:r>
              <a:rPr lang="de-DE" dirty="0"/>
              <a:t> like animals (like an </a:t>
            </a:r>
            <a:r>
              <a:rPr lang="de-DE" dirty="0" err="1"/>
              <a:t>attraction</a:t>
            </a:r>
            <a:r>
              <a:rPr lang="de-DE" dirty="0"/>
              <a:t>/</a:t>
            </a:r>
            <a:r>
              <a:rPr lang="de-DE" dirty="0" err="1"/>
              <a:t>phenomenon</a:t>
            </a:r>
            <a:r>
              <a:rPr lang="de-DE" dirty="0"/>
              <a:t>) by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directed</a:t>
            </a:r>
            <a:r>
              <a:rPr lang="de-DE" dirty="0"/>
              <a:t> to stand </a:t>
            </a:r>
            <a:r>
              <a:rPr lang="de-DE" dirty="0" err="1"/>
              <a:t>somewhere</a:t>
            </a:r>
            <a:r>
              <a:rPr lang="de-DE" dirty="0"/>
              <a:t> in a </a:t>
            </a:r>
            <a:r>
              <a:rPr lang="de-DE" dirty="0" err="1"/>
              <a:t>tight</a:t>
            </a:r>
            <a:r>
              <a:rPr lang="de-DE" dirty="0"/>
              <a:t> group and look into a camera —&gt; </a:t>
            </a:r>
            <a:r>
              <a:rPr lang="de-DE" dirty="0" err="1"/>
              <a:t>disrespect</a:t>
            </a:r>
            <a:r>
              <a:rPr lang="de-DE" dirty="0"/>
              <a:t>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dirty="0"/>
              <a:t>Scenario is </a:t>
            </a:r>
            <a:r>
              <a:rPr lang="de-DE" dirty="0" err="1"/>
              <a:t>unnatural</a:t>
            </a:r>
            <a:r>
              <a:rPr lang="de-DE" dirty="0"/>
              <a:t>: </a:t>
            </a:r>
            <a:r>
              <a:rPr lang="de-DE" dirty="0" err="1"/>
              <a:t>photograph</a:t>
            </a:r>
            <a:r>
              <a:rPr lang="de-DE" dirty="0"/>
              <a:t> of someone making a </a:t>
            </a:r>
            <a:r>
              <a:rPr lang="de-DE" dirty="0" err="1"/>
              <a:t>photograph</a:t>
            </a:r>
            <a:r>
              <a:rPr lang="de-DE" dirty="0"/>
              <a:t>: </a:t>
            </a:r>
            <a:r>
              <a:rPr lang="de-DE" dirty="0" err="1"/>
              <a:t>staged</a:t>
            </a:r>
            <a:r>
              <a:rPr lang="de-DE" dirty="0"/>
              <a:t> and </a:t>
            </a:r>
            <a:r>
              <a:rPr lang="de-DE" dirty="0" err="1"/>
              <a:t>insinuated</a:t>
            </a:r>
            <a:r>
              <a:rPr lang="de-DE" dirty="0"/>
              <a:t> to </a:t>
            </a:r>
            <a:r>
              <a:rPr lang="de-DE" dirty="0" err="1"/>
              <a:t>appear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1918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93F4A111-E2DF-700A-BC06-FF8F2AAC2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49" y="1255924"/>
            <a:ext cx="8088702" cy="454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90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Composition + Effects</a:t>
            </a:r>
          </a:p>
        </p:txBody>
      </p:sp>
      <p:pic>
        <p:nvPicPr>
          <p:cNvPr id="11" name="Inhaltsplatzhalter 18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D7EA1304-3B41-F974-59A7-3950547435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0724BD68-7DEF-28C7-30ED-8575703EB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7286" y="2976065"/>
            <a:ext cx="3803904" cy="3660185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Composition:</a:t>
            </a:r>
          </a:p>
          <a:p>
            <a:r>
              <a:rPr lang="en-US" sz="2200">
                <a:latin typeface="Times New Roman"/>
                <a:cs typeface="Times New Roman"/>
              </a:rPr>
              <a:t>the dressed ones are in the middle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middle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line</a:t>
            </a:r>
            <a:r>
              <a:rPr lang="de-DE" sz="2200">
                <a:latin typeface="Times New Roman"/>
                <a:cs typeface="Times New Roman"/>
              </a:rPr>
              <a:t> separates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peoples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upper</a:t>
            </a:r>
            <a:r>
              <a:rPr lang="de-DE" sz="2200">
                <a:latin typeface="Times New Roman"/>
                <a:cs typeface="Times New Roman"/>
              </a:rPr>
              <a:t> and </a:t>
            </a:r>
            <a:r>
              <a:rPr lang="de-DE" sz="2200" err="1">
                <a:latin typeface="Times New Roman"/>
                <a:cs typeface="Times New Roman"/>
              </a:rPr>
              <a:t>lower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body</a:t>
            </a:r>
            <a:r>
              <a:rPr lang="de-DE" sz="2200">
                <a:latin typeface="Times New Roman"/>
                <a:cs typeface="Times New Roman"/>
              </a:rPr>
              <a:t> 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Effects: </a:t>
            </a:r>
          </a:p>
          <a:p>
            <a:r>
              <a:rPr lang="en-US" sz="2200">
                <a:latin typeface="Times New Roman"/>
                <a:cs typeface="Times New Roman"/>
              </a:rPr>
              <a:t>they stick out more</a:t>
            </a:r>
            <a:r>
              <a:rPr lang="de-DE" sz="2200">
                <a:latin typeface="Times New Roman"/>
                <a:cs typeface="Times New Roman"/>
              </a:rPr>
              <a:t> and </a:t>
            </a:r>
            <a:r>
              <a:rPr lang="de-DE" sz="2200" err="1">
                <a:latin typeface="Times New Roman"/>
                <a:cs typeface="Times New Roman"/>
              </a:rPr>
              <a:t>are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central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they</a:t>
            </a:r>
            <a:r>
              <a:rPr lang="de-DE" sz="2200">
                <a:latin typeface="Times New Roman"/>
                <a:cs typeface="Times New Roman"/>
              </a:rPr>
              <a:t> Look </a:t>
            </a:r>
            <a:r>
              <a:rPr lang="de-DE" sz="2200" err="1">
                <a:latin typeface="Times New Roman"/>
                <a:cs typeface="Times New Roman"/>
              </a:rPr>
              <a:t>even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more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lined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up</a:t>
            </a:r>
            <a:r>
              <a:rPr lang="de-DE" sz="2200">
                <a:latin typeface="Times New Roman"/>
                <a:cs typeface="Times New Roman"/>
              </a:rPr>
              <a:t> 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8A211F37-12F3-3BE1-8FAB-C31C3137ACF7}"/>
              </a:ext>
            </a:extLst>
          </p:cNvPr>
          <p:cNvCxnSpPr>
            <a:cxnSpLocks/>
          </p:cNvCxnSpPr>
          <p:nvPr/>
        </p:nvCxnSpPr>
        <p:spPr>
          <a:xfrm>
            <a:off x="838200" y="2516777"/>
            <a:ext cx="6225893" cy="366018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xmlns="" id="{512BE619-CE34-774A-3C08-54B80A3CDF97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838200" y="4340597"/>
            <a:ext cx="6239256" cy="627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xmlns="" id="{B04F5E1A-7D4D-A1BA-A228-72289F05D366}"/>
              </a:ext>
            </a:extLst>
          </p:cNvPr>
          <p:cNvCxnSpPr>
            <a:cxnSpLocks/>
          </p:cNvCxnSpPr>
          <p:nvPr/>
        </p:nvCxnSpPr>
        <p:spPr>
          <a:xfrm flipV="1">
            <a:off x="838200" y="2516777"/>
            <a:ext cx="6207224" cy="364764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7CF279DA-0307-A3E2-2E58-2608BE94F08B}"/>
              </a:ext>
            </a:extLst>
          </p:cNvPr>
          <p:cNvCxnSpPr>
            <a:cxnSpLocks/>
            <a:stCxn id="11" idx="0"/>
            <a:endCxn id="11" idx="2"/>
          </p:cNvCxnSpPr>
          <p:nvPr/>
        </p:nvCxnSpPr>
        <p:spPr>
          <a:xfrm>
            <a:off x="3959352" y="2516777"/>
            <a:ext cx="0" cy="366018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26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Composition + Effects</a:t>
            </a:r>
          </a:p>
        </p:txBody>
      </p:sp>
      <p:pic>
        <p:nvPicPr>
          <p:cNvPr id="11" name="Inhaltsplatzhalter 18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D7EA1304-3B41-F974-59A7-3950547435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0724BD68-7DEF-28C7-30ED-8575703EB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96323" y="2673327"/>
            <a:ext cx="3803904" cy="3660185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de-DE" sz="220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Golden Ratio:</a:t>
            </a:r>
          </a:p>
          <a:p>
            <a:r>
              <a:rPr lang="de-DE" sz="2200" err="1">
                <a:latin typeface="Times New Roman"/>
                <a:cs typeface="Times New Roman"/>
              </a:rPr>
              <a:t>colonialists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are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above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upper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line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most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of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colonialists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are</a:t>
            </a:r>
            <a:r>
              <a:rPr lang="de-DE" sz="2200">
                <a:latin typeface="Times New Roman"/>
                <a:cs typeface="Times New Roman"/>
              </a:rPr>
              <a:t> on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right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side</a:t>
            </a:r>
            <a:endParaRPr lang="en-US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dressed</a:t>
            </a:r>
            <a:r>
              <a:rPr lang="de-DE" sz="2200">
                <a:latin typeface="Times New Roman"/>
                <a:cs typeface="Times New Roman"/>
              </a:rPr>
              <a:t> natives </a:t>
            </a:r>
            <a:r>
              <a:rPr lang="de-DE" sz="2200" err="1">
                <a:latin typeface="Times New Roman"/>
                <a:cs typeface="Times New Roman"/>
              </a:rPr>
              <a:t>are</a:t>
            </a:r>
            <a:r>
              <a:rPr lang="de-DE" sz="2200">
                <a:latin typeface="Times New Roman"/>
                <a:cs typeface="Times New Roman"/>
              </a:rPr>
              <a:t> in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central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square</a:t>
            </a:r>
            <a:endParaRPr lang="en-US" sz="22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de-DE" sz="2200"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Effects: </a:t>
            </a:r>
          </a:p>
          <a:p>
            <a:r>
              <a:rPr lang="de-DE" sz="2200" err="1">
                <a:latin typeface="Times New Roman"/>
                <a:cs typeface="Times New Roman"/>
              </a:rPr>
              <a:t>colonialists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seem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more</a:t>
            </a:r>
            <a:r>
              <a:rPr lang="de-DE" sz="2200">
                <a:latin typeface="Times New Roman"/>
                <a:cs typeface="Times New Roman"/>
              </a:rPr>
              <a:t> </a:t>
            </a:r>
            <a:r>
              <a:rPr lang="de-DE" sz="2200" err="1">
                <a:latin typeface="Times New Roman"/>
                <a:cs typeface="Times New Roman"/>
              </a:rPr>
              <a:t>important</a:t>
            </a:r>
            <a:r>
              <a:rPr lang="de-DE" sz="2200">
                <a:latin typeface="Times New Roman"/>
                <a:cs typeface="Times New Roman"/>
              </a:rPr>
              <a:t> and superior </a:t>
            </a:r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dressed</a:t>
            </a:r>
            <a:r>
              <a:rPr lang="de-DE" sz="2200">
                <a:latin typeface="Times New Roman"/>
                <a:cs typeface="Times New Roman"/>
              </a:rPr>
              <a:t> natives </a:t>
            </a:r>
            <a:r>
              <a:rPr lang="de-DE" sz="2200" err="1">
                <a:latin typeface="Times New Roman"/>
                <a:cs typeface="Times New Roman"/>
              </a:rPr>
              <a:t>look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separated</a:t>
            </a:r>
            <a:r>
              <a:rPr lang="de-DE" sz="2200">
                <a:latin typeface="Times New Roman"/>
                <a:cs typeface="Times New Roman"/>
              </a:rPr>
              <a:t> and different </a:t>
            </a:r>
            <a:r>
              <a:rPr lang="de-DE" sz="2200" err="1">
                <a:latin typeface="Times New Roman"/>
                <a:cs typeface="Times New Roman"/>
              </a:rPr>
              <a:t>from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others</a:t>
            </a:r>
            <a:r>
              <a:rPr lang="de-DE" sz="2200">
                <a:latin typeface="Times New Roman"/>
                <a:cs typeface="Times New Roman"/>
              </a:rPr>
              <a:t> </a:t>
            </a:r>
            <a:endParaRPr lang="en-US" sz="2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8A211F37-12F3-3BE1-8FAB-C31C3137ACF7}"/>
              </a:ext>
            </a:extLst>
          </p:cNvPr>
          <p:cNvCxnSpPr>
            <a:cxnSpLocks/>
          </p:cNvCxnSpPr>
          <p:nvPr/>
        </p:nvCxnSpPr>
        <p:spPr>
          <a:xfrm>
            <a:off x="838200" y="2516777"/>
            <a:ext cx="6225893" cy="366018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xmlns="" id="{512BE619-CE34-774A-3C08-54B80A3CDF97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838200" y="4340597"/>
            <a:ext cx="6239256" cy="627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xmlns="" id="{B04F5E1A-7D4D-A1BA-A228-72289F05D366}"/>
              </a:ext>
            </a:extLst>
          </p:cNvPr>
          <p:cNvCxnSpPr>
            <a:cxnSpLocks/>
          </p:cNvCxnSpPr>
          <p:nvPr/>
        </p:nvCxnSpPr>
        <p:spPr>
          <a:xfrm flipV="1">
            <a:off x="838200" y="2516777"/>
            <a:ext cx="6207224" cy="366018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7CF279DA-0307-A3E2-2E58-2608BE94F08B}"/>
              </a:ext>
            </a:extLst>
          </p:cNvPr>
          <p:cNvCxnSpPr>
            <a:cxnSpLocks/>
            <a:stCxn id="11" idx="0"/>
            <a:endCxn id="11" idx="2"/>
          </p:cNvCxnSpPr>
          <p:nvPr/>
        </p:nvCxnSpPr>
        <p:spPr>
          <a:xfrm>
            <a:off x="3959352" y="2516777"/>
            <a:ext cx="0" cy="366018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xmlns="" id="{E32D7566-BBC5-1B0E-B0B1-475F77862593}"/>
              </a:ext>
            </a:extLst>
          </p:cNvPr>
          <p:cNvCxnSpPr>
            <a:cxnSpLocks/>
          </p:cNvCxnSpPr>
          <p:nvPr/>
        </p:nvCxnSpPr>
        <p:spPr>
          <a:xfrm>
            <a:off x="2704660" y="2516777"/>
            <a:ext cx="0" cy="36601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xmlns="" id="{50F7C24F-1F1D-A038-F259-05389F358E86}"/>
              </a:ext>
            </a:extLst>
          </p:cNvPr>
          <p:cNvCxnSpPr>
            <a:cxnSpLocks/>
          </p:cNvCxnSpPr>
          <p:nvPr/>
        </p:nvCxnSpPr>
        <p:spPr>
          <a:xfrm>
            <a:off x="5252551" y="2516777"/>
            <a:ext cx="0" cy="36601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F45EF8A2-27DF-7658-8F07-A8518335C2B4}"/>
              </a:ext>
            </a:extLst>
          </p:cNvPr>
          <p:cNvCxnSpPr>
            <a:cxnSpLocks/>
          </p:cNvCxnSpPr>
          <p:nvPr/>
        </p:nvCxnSpPr>
        <p:spPr>
          <a:xfrm flipH="1">
            <a:off x="838200" y="5162885"/>
            <a:ext cx="62392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xmlns="" id="{0295F277-B44F-9F2D-EF74-6A27A2266911}"/>
              </a:ext>
            </a:extLst>
          </p:cNvPr>
          <p:cNvCxnSpPr>
            <a:cxnSpLocks/>
          </p:cNvCxnSpPr>
          <p:nvPr/>
        </p:nvCxnSpPr>
        <p:spPr>
          <a:xfrm flipH="1">
            <a:off x="838200" y="3547149"/>
            <a:ext cx="622589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643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Composition + Effects</a:t>
            </a:r>
          </a:p>
        </p:txBody>
      </p:sp>
      <p:pic>
        <p:nvPicPr>
          <p:cNvPr id="5" name="Inhaltsplatzhalter 18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F9B89D63-C4B7-4CFC-BD90-583180B6D0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2C53650-3B39-4F35-BC43-CD75D317E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6848" y="2516777"/>
            <a:ext cx="3803904" cy="36601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Composition:</a:t>
            </a:r>
            <a:r>
              <a:rPr lang="de-DE" sz="220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lined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up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straight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body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axis</a:t>
            </a:r>
            <a:endParaRPr lang="de-DE" sz="22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2200" dirty="0"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Effects: </a:t>
            </a:r>
          </a:p>
          <a:p>
            <a:r>
              <a:rPr lang="en-US" sz="2200">
                <a:latin typeface="Times New Roman"/>
                <a:cs typeface="Times New Roman"/>
              </a:rPr>
              <a:t>creates a symmetry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looks</a:t>
            </a:r>
            <a:r>
              <a:rPr lang="de-DE" sz="2200">
                <a:latin typeface="Times New Roman"/>
                <a:cs typeface="Times New Roman"/>
              </a:rPr>
              <a:t> </a:t>
            </a:r>
            <a:r>
              <a:rPr lang="de-DE" sz="2200" err="1">
                <a:latin typeface="Times New Roman"/>
                <a:cs typeface="Times New Roman"/>
              </a:rPr>
              <a:t>even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more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lined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up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looks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forced</a:t>
            </a:r>
            <a:endParaRPr lang="en-US" sz="2200">
              <a:latin typeface="Times New Roman"/>
              <a:cs typeface="Times New Roman"/>
            </a:endParaRP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xmlns="" id="{333EE17D-F9B3-7C85-893C-62A7A59895D6}"/>
              </a:ext>
            </a:extLst>
          </p:cNvPr>
          <p:cNvCxnSpPr>
            <a:cxnSpLocks/>
          </p:cNvCxnSpPr>
          <p:nvPr/>
        </p:nvCxnSpPr>
        <p:spPr>
          <a:xfrm flipH="1">
            <a:off x="1611860" y="3428999"/>
            <a:ext cx="64752" cy="228954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xmlns="" id="{AFC0CE1F-992B-51EA-61AB-EC9BC5A5E87F}"/>
              </a:ext>
            </a:extLst>
          </p:cNvPr>
          <p:cNvCxnSpPr>
            <a:cxnSpLocks/>
          </p:cNvCxnSpPr>
          <p:nvPr/>
        </p:nvCxnSpPr>
        <p:spPr>
          <a:xfrm flipH="1">
            <a:off x="2117887" y="3601733"/>
            <a:ext cx="152400" cy="117281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xmlns="" id="{91E71293-E5D3-6DDC-2490-D3D91FA26BC5}"/>
              </a:ext>
            </a:extLst>
          </p:cNvPr>
          <p:cNvCxnSpPr>
            <a:cxnSpLocks/>
          </p:cNvCxnSpPr>
          <p:nvPr/>
        </p:nvCxnSpPr>
        <p:spPr>
          <a:xfrm flipH="1">
            <a:off x="2058253" y="2713382"/>
            <a:ext cx="23721" cy="14312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xmlns="" id="{FF89ED63-0B4C-5741-EA5E-E5C71228B9B2}"/>
              </a:ext>
            </a:extLst>
          </p:cNvPr>
          <p:cNvCxnSpPr>
            <a:cxnSpLocks/>
          </p:cNvCxnSpPr>
          <p:nvPr/>
        </p:nvCxnSpPr>
        <p:spPr>
          <a:xfrm>
            <a:off x="2316460" y="4826562"/>
            <a:ext cx="51720" cy="81600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1D76D2C7-0A5E-6546-4786-B68BA8D11982}"/>
              </a:ext>
            </a:extLst>
          </p:cNvPr>
          <p:cNvCxnSpPr>
            <a:cxnSpLocks/>
          </p:cNvCxnSpPr>
          <p:nvPr/>
        </p:nvCxnSpPr>
        <p:spPr>
          <a:xfrm flipH="1">
            <a:off x="3033025" y="3338004"/>
            <a:ext cx="200489" cy="2185812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572EAF1B-E907-1C0E-8654-0A8760674F23}"/>
              </a:ext>
            </a:extLst>
          </p:cNvPr>
          <p:cNvCxnSpPr/>
          <p:nvPr/>
        </p:nvCxnSpPr>
        <p:spPr>
          <a:xfrm flipH="1">
            <a:off x="3439393" y="3326451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5F6E7A27-3669-AD56-F8A7-840A61A9B899}"/>
              </a:ext>
            </a:extLst>
          </p:cNvPr>
          <p:cNvCxnSpPr>
            <a:cxnSpLocks/>
          </p:cNvCxnSpPr>
          <p:nvPr/>
        </p:nvCxnSpPr>
        <p:spPr>
          <a:xfrm>
            <a:off x="3864796" y="3808520"/>
            <a:ext cx="0" cy="1558766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xmlns="" id="{7EA5981C-9784-844F-CBFE-3900F13E8157}"/>
              </a:ext>
            </a:extLst>
          </p:cNvPr>
          <p:cNvCxnSpPr/>
          <p:nvPr/>
        </p:nvCxnSpPr>
        <p:spPr>
          <a:xfrm flipH="1">
            <a:off x="4627535" y="3482981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xmlns="" id="{702DF253-1BBF-0F87-EFB1-75AF4B3160AB}"/>
              </a:ext>
            </a:extLst>
          </p:cNvPr>
          <p:cNvCxnSpPr/>
          <p:nvPr/>
        </p:nvCxnSpPr>
        <p:spPr>
          <a:xfrm flipH="1">
            <a:off x="4982845" y="3601732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xmlns="" id="{B6DF7ACC-7455-43A3-A48C-B10A03AF57EA}"/>
              </a:ext>
            </a:extLst>
          </p:cNvPr>
          <p:cNvCxnSpPr/>
          <p:nvPr/>
        </p:nvCxnSpPr>
        <p:spPr>
          <a:xfrm flipH="1">
            <a:off x="5217902" y="3601733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xmlns="" id="{5DDBDEF7-39E5-25F8-2882-892CBD3AE911}"/>
              </a:ext>
            </a:extLst>
          </p:cNvPr>
          <p:cNvCxnSpPr>
            <a:cxnSpLocks/>
          </p:cNvCxnSpPr>
          <p:nvPr/>
        </p:nvCxnSpPr>
        <p:spPr>
          <a:xfrm flipH="1">
            <a:off x="6525126" y="2781422"/>
            <a:ext cx="23235" cy="1089242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xmlns="" id="{456BA1D5-A729-2C29-2E9A-49D3E7FE3D95}"/>
              </a:ext>
            </a:extLst>
          </p:cNvPr>
          <p:cNvCxnSpPr>
            <a:cxnSpLocks/>
          </p:cNvCxnSpPr>
          <p:nvPr/>
        </p:nvCxnSpPr>
        <p:spPr>
          <a:xfrm flipH="1">
            <a:off x="6147778" y="3267699"/>
            <a:ext cx="92766" cy="278003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xmlns="" id="{1F672B00-BE93-CEDA-E1DD-84D1D38BC71A}"/>
              </a:ext>
            </a:extLst>
          </p:cNvPr>
          <p:cNvCxnSpPr>
            <a:cxnSpLocks/>
          </p:cNvCxnSpPr>
          <p:nvPr/>
        </p:nvCxnSpPr>
        <p:spPr>
          <a:xfrm flipH="1">
            <a:off x="4206911" y="3806144"/>
            <a:ext cx="83289" cy="191239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05E8889A-6CD0-B2C9-E021-69651E8A665B}"/>
              </a:ext>
            </a:extLst>
          </p:cNvPr>
          <p:cNvCxnSpPr>
            <a:cxnSpLocks/>
          </p:cNvCxnSpPr>
          <p:nvPr/>
        </p:nvCxnSpPr>
        <p:spPr>
          <a:xfrm flipH="1">
            <a:off x="5089482" y="2716327"/>
            <a:ext cx="54567" cy="73313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xmlns="" id="{E01A1A7B-E55D-5CA9-5545-A32B3F4C3A44}"/>
              </a:ext>
            </a:extLst>
          </p:cNvPr>
          <p:cNvCxnSpPr>
            <a:cxnSpLocks/>
          </p:cNvCxnSpPr>
          <p:nvPr/>
        </p:nvCxnSpPr>
        <p:spPr>
          <a:xfrm flipH="1">
            <a:off x="4643089" y="2781422"/>
            <a:ext cx="30829" cy="647577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xmlns="" id="{D5BFE460-0F0F-AB4B-6FC6-5BF67AB1B613}"/>
              </a:ext>
            </a:extLst>
          </p:cNvPr>
          <p:cNvCxnSpPr/>
          <p:nvPr/>
        </p:nvCxnSpPr>
        <p:spPr>
          <a:xfrm flipH="1">
            <a:off x="1300801" y="3293604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xmlns="" id="{26E2361E-A5D9-6864-5099-089C09FB443C}"/>
              </a:ext>
            </a:extLst>
          </p:cNvPr>
          <p:cNvCxnSpPr>
            <a:cxnSpLocks/>
          </p:cNvCxnSpPr>
          <p:nvPr/>
        </p:nvCxnSpPr>
        <p:spPr>
          <a:xfrm flipH="1">
            <a:off x="5439925" y="2752413"/>
            <a:ext cx="54142" cy="86788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xmlns="" id="{B2BDDAF4-4929-381A-78E9-7587DE6326F5}"/>
              </a:ext>
            </a:extLst>
          </p:cNvPr>
          <p:cNvCxnSpPr>
            <a:cxnSpLocks/>
          </p:cNvCxnSpPr>
          <p:nvPr/>
        </p:nvCxnSpPr>
        <p:spPr>
          <a:xfrm>
            <a:off x="2007218" y="5095783"/>
            <a:ext cx="46698" cy="54678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xmlns="" id="{E6152C86-D5DE-5C42-6259-D38E6D264947}"/>
              </a:ext>
            </a:extLst>
          </p:cNvPr>
          <p:cNvCxnSpPr>
            <a:cxnSpLocks/>
          </p:cNvCxnSpPr>
          <p:nvPr/>
        </p:nvCxnSpPr>
        <p:spPr>
          <a:xfrm flipV="1">
            <a:off x="2642360" y="3601732"/>
            <a:ext cx="0" cy="1732707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xmlns="" id="{CAEBB73F-B145-EC7D-4861-00B03EA97367}"/>
              </a:ext>
            </a:extLst>
          </p:cNvPr>
          <p:cNvCxnSpPr/>
          <p:nvPr/>
        </p:nvCxnSpPr>
        <p:spPr>
          <a:xfrm flipH="1">
            <a:off x="936845" y="3567485"/>
            <a:ext cx="92766" cy="20408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xmlns="" id="{2D37E092-63F8-A17F-1602-D214011F4023}"/>
              </a:ext>
            </a:extLst>
          </p:cNvPr>
          <p:cNvCxnSpPr>
            <a:cxnSpLocks/>
          </p:cNvCxnSpPr>
          <p:nvPr/>
        </p:nvCxnSpPr>
        <p:spPr>
          <a:xfrm flipH="1">
            <a:off x="6832943" y="3639587"/>
            <a:ext cx="7948" cy="188422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xmlns="" id="{23DCA096-B868-0A04-08A2-92949419DB4C}"/>
              </a:ext>
            </a:extLst>
          </p:cNvPr>
          <p:cNvCxnSpPr>
            <a:cxnSpLocks/>
          </p:cNvCxnSpPr>
          <p:nvPr/>
        </p:nvCxnSpPr>
        <p:spPr>
          <a:xfrm flipH="1">
            <a:off x="6961564" y="3054948"/>
            <a:ext cx="25957" cy="751196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26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Color/Contrast + Effects</a:t>
            </a:r>
          </a:p>
        </p:txBody>
      </p:sp>
      <p:pic>
        <p:nvPicPr>
          <p:cNvPr id="4" name="Inhaltsplatzhalter 18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A78DBE20-2617-A4D3-37C5-51610D17BF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64E18750-82D6-C533-6DF6-02787FCB1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6848" y="2496310"/>
            <a:ext cx="3803904" cy="3660185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de-DE" sz="220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err="1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olor</a:t>
            </a: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and Contrasts: </a:t>
            </a:r>
          </a:p>
          <a:p>
            <a:r>
              <a:rPr lang="en-US" sz="2200">
                <a:latin typeface="Times New Roman"/>
                <a:cs typeface="Times New Roman"/>
              </a:rPr>
              <a:t>black and white contrast; middle lighter than the side</a:t>
            </a:r>
          </a:p>
          <a:p>
            <a:r>
              <a:rPr lang="en-US" sz="2200">
                <a:latin typeface="Times New Roman"/>
                <a:cs typeface="Times New Roman"/>
              </a:rPr>
              <a:t>colonizers wear more and lighter clothes</a:t>
            </a:r>
          </a:p>
          <a:p>
            <a:r>
              <a:rPr lang="en-US" sz="2200">
                <a:latin typeface="Times New Roman"/>
                <a:cs typeface="Times New Roman"/>
              </a:rPr>
              <a:t>the natives are “drowning” due to their dark clothing and skin color</a:t>
            </a:r>
          </a:p>
          <a:p>
            <a:pPr marL="0" indent="0">
              <a:buNone/>
            </a:pPr>
            <a:r>
              <a:rPr lang="en-US" sz="2200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colonialists</a:t>
            </a:r>
            <a:r>
              <a:rPr lang="de-DE" sz="2200">
                <a:latin typeface="Times New Roman"/>
                <a:cs typeface="Times New Roman"/>
              </a:rPr>
              <a:t> stick out</a:t>
            </a:r>
            <a:endParaRPr lang="en-US" sz="2200">
              <a:latin typeface="Times New Roman"/>
              <a:cs typeface="Times New Roman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49565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Other things 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nhaltsplatzhalter 18" descr="Ein Bild, das Text, draußen, Person, darstellend enthält.&#10;&#10;Automatisch generierte Beschreibung">
            <a:extLst>
              <a:ext uri="{FF2B5EF4-FFF2-40B4-BE49-F238E27FC236}">
                <a16:creationId xmlns:a16="http://schemas.microsoft.com/office/drawing/2014/main" xmlns="" id="{A78DBE20-2617-A4D3-37C5-51610D17BF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64E18750-82D6-C533-6DF6-02787FCB1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8805" y="2496310"/>
            <a:ext cx="3803904" cy="366018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200">
                <a:highlight>
                  <a:srgbClr val="FF0000"/>
                </a:highlight>
                <a:latin typeface="Times New Roman"/>
                <a:cs typeface="Times New Roman"/>
              </a:rPr>
              <a:t>Light: </a:t>
            </a:r>
          </a:p>
          <a:p>
            <a:r>
              <a:rPr lang="de-DE" sz="2200" err="1">
                <a:latin typeface="Times New Roman"/>
                <a:cs typeface="Times New Roman"/>
              </a:rPr>
              <a:t>daylight</a:t>
            </a:r>
            <a:endParaRPr lang="de-DE" sz="2200">
              <a:latin typeface="Times New Roman"/>
              <a:cs typeface="Times New Roman"/>
            </a:endParaRPr>
          </a:p>
          <a:p>
            <a:r>
              <a:rPr lang="de-DE" sz="2200" err="1">
                <a:latin typeface="Times New Roman"/>
                <a:cs typeface="Times New Roman"/>
              </a:rPr>
              <a:t>the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middle</a:t>
            </a:r>
            <a:r>
              <a:rPr lang="de-DE" sz="2200">
                <a:latin typeface="Times New Roman"/>
                <a:cs typeface="Times New Roman"/>
              </a:rPr>
              <a:t> and </a:t>
            </a:r>
            <a:r>
              <a:rPr lang="de-DE" sz="2200" err="1">
                <a:latin typeface="Times New Roman"/>
                <a:cs typeface="Times New Roman"/>
              </a:rPr>
              <a:t>right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part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is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more</a:t>
            </a:r>
            <a:r>
              <a:rPr lang="de-DE" sz="2200">
                <a:latin typeface="Times New Roman"/>
                <a:cs typeface="Times New Roman"/>
              </a:rPr>
              <a:t> </a:t>
            </a:r>
            <a:r>
              <a:rPr lang="de-DE" sz="2200" err="1">
                <a:latin typeface="Times New Roman"/>
                <a:cs typeface="Times New Roman"/>
              </a:rPr>
              <a:t>illuminated</a:t>
            </a:r>
          </a:p>
          <a:p>
            <a:pPr marL="0" indent="0">
              <a:buNone/>
            </a:pPr>
            <a:endParaRPr lang="de-DE" sz="22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2200">
                <a:highlight>
                  <a:srgbClr val="FF0000"/>
                </a:highlight>
                <a:latin typeface="Times New Roman"/>
                <a:cs typeface="Times New Roman"/>
              </a:rPr>
              <a:t>Sharpness: </a:t>
            </a:r>
          </a:p>
          <a:p>
            <a:r>
              <a:rPr lang="de-DE" sz="2200">
                <a:latin typeface="Times New Roman"/>
                <a:cs typeface="Times New Roman"/>
              </a:rPr>
              <a:t>total </a:t>
            </a:r>
            <a:r>
              <a:rPr lang="de-DE" sz="2200" err="1">
                <a:latin typeface="Times New Roman"/>
                <a:cs typeface="Times New Roman"/>
              </a:rPr>
              <a:t>sharpness</a:t>
            </a:r>
            <a:endParaRPr lang="en-US" sz="22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2200">
                <a:highlight>
                  <a:srgbClr val="FF0000"/>
                </a:highlight>
                <a:latin typeface="Times New Roman"/>
                <a:cs typeface="Times New Roman"/>
              </a:rPr>
              <a:t/>
            </a:r>
            <a:br>
              <a:rPr lang="en-US" sz="2200">
                <a:highlight>
                  <a:srgbClr val="FF0000"/>
                </a:highlight>
                <a:latin typeface="Times New Roman"/>
                <a:cs typeface="Times New Roman"/>
              </a:rPr>
            </a:br>
            <a:r>
              <a:rPr lang="en-US" sz="2200">
                <a:highlight>
                  <a:srgbClr val="FF0000"/>
                </a:highlight>
                <a:latin typeface="Times New Roman"/>
                <a:cs typeface="Times New Roman"/>
              </a:rPr>
              <a:t>Information value: </a:t>
            </a:r>
          </a:p>
          <a:p>
            <a:r>
              <a:rPr lang="en-US" sz="2200">
                <a:latin typeface="Times New Roman"/>
                <a:cs typeface="Times New Roman"/>
              </a:rPr>
              <a:t>staged picture</a:t>
            </a:r>
          </a:p>
        </p:txBody>
      </p:sp>
    </p:spTree>
    <p:extLst>
      <p:ext uri="{BB962C8B-B14F-4D97-AF65-F5344CB8AC3E}">
        <p14:creationId xmlns:p14="http://schemas.microsoft.com/office/powerpoint/2010/main" val="1868901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55EEE0-0940-4A52-8876-914F8D96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 to speeches 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64E18750-82D6-C533-6DF6-02787FCB1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50128" y="4088775"/>
            <a:ext cx="8291744" cy="2000250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312BA579-A7A0-6C2A-D395-3721070E2C16}"/>
              </a:ext>
            </a:extLst>
          </p:cNvPr>
          <p:cNvSpPr txBox="1"/>
          <p:nvPr/>
        </p:nvSpPr>
        <p:spPr>
          <a:xfrm>
            <a:off x="3718218" y="2628781"/>
            <a:ext cx="4755564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buNone/>
            </a:pPr>
            <a:r>
              <a:rPr lang="de-DE" sz="2000">
                <a:latin typeface="Times New Roman"/>
                <a:cs typeface="Times New Roman"/>
              </a:rPr>
              <a:t>Reference </a:t>
            </a:r>
            <a:r>
              <a:rPr lang="de-DE" sz="2000" err="1">
                <a:latin typeface="Times New Roman"/>
                <a:cs typeface="Times New Roman"/>
              </a:rPr>
              <a:t>to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the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speech</a:t>
            </a:r>
            <a:r>
              <a:rPr lang="de-DE" sz="2000">
                <a:latin typeface="Times New Roman"/>
                <a:cs typeface="Times New Roman"/>
              </a:rPr>
              <a:t> „The </a:t>
            </a:r>
            <a:r>
              <a:rPr lang="de-DE" sz="2000" err="1">
                <a:latin typeface="Times New Roman"/>
                <a:cs typeface="Times New Roman"/>
              </a:rPr>
              <a:t>truth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conception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of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empire</a:t>
            </a:r>
            <a:r>
              <a:rPr lang="de-DE" sz="2000">
                <a:latin typeface="Times New Roman"/>
                <a:cs typeface="Times New Roman"/>
              </a:rPr>
              <a:t>“ </a:t>
            </a:r>
            <a:r>
              <a:rPr lang="de-DE" sz="2000" err="1">
                <a:latin typeface="Times New Roman"/>
                <a:cs typeface="Times New Roman"/>
              </a:rPr>
              <a:t>by</a:t>
            </a:r>
            <a:r>
              <a:rPr lang="de-DE" sz="2000">
                <a:latin typeface="Times New Roman"/>
                <a:cs typeface="Times New Roman"/>
              </a:rPr>
              <a:t> Joseph Chamberlain</a:t>
            </a:r>
          </a:p>
          <a:p>
            <a:pPr marL="0" indent="0" algn="ctr">
              <a:buNone/>
            </a:pPr>
            <a:endParaRPr lang="de-DE" sz="2000" dirty="0"/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F303A025-0D69-4726-06AF-BE50431A52D0}"/>
              </a:ext>
            </a:extLst>
          </p:cNvPr>
          <p:cNvSpPr txBox="1"/>
          <p:nvPr/>
        </p:nvSpPr>
        <p:spPr>
          <a:xfrm>
            <a:off x="2518299" y="4345541"/>
            <a:ext cx="7155402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err="1">
                <a:latin typeface="Times New Roman"/>
                <a:cs typeface="Times New Roman"/>
              </a:rPr>
              <a:t>they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arent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really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dressed</a:t>
            </a:r>
            <a:r>
              <a:rPr lang="de-DE" sz="2000">
                <a:latin typeface="Times New Roman"/>
                <a:cs typeface="Times New Roman"/>
              </a:rPr>
              <a:t>, so </a:t>
            </a:r>
            <a:r>
              <a:rPr lang="de-DE" sz="2000" err="1">
                <a:latin typeface="Times New Roman"/>
                <a:cs typeface="Times New Roman"/>
              </a:rPr>
              <a:t>don‘t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have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as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much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prosperty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as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the</a:t>
            </a:r>
            <a:r>
              <a:rPr lang="de-DE" sz="2000">
                <a:latin typeface="Times New Roman"/>
                <a:cs typeface="Times New Roman"/>
              </a:rPr>
              <a:t> Britains </a:t>
            </a:r>
            <a:r>
              <a:rPr lang="de-DE" sz="2000" err="1">
                <a:latin typeface="Times New Roman"/>
                <a:cs typeface="Times New Roman"/>
              </a:rPr>
              <a:t>have</a:t>
            </a:r>
            <a:r>
              <a:rPr lang="de-DE" sz="2000">
                <a:latin typeface="Times New Roman"/>
                <a:cs typeface="Times New Roman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>
                <a:latin typeface="Times New Roman"/>
                <a:cs typeface="Times New Roman"/>
              </a:rPr>
              <a:t>colonizers </a:t>
            </a:r>
            <a:r>
              <a:rPr lang="de-DE" sz="2000" err="1">
                <a:latin typeface="Times New Roman"/>
                <a:cs typeface="Times New Roman"/>
              </a:rPr>
              <a:t>have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 err="1">
                <a:latin typeface="Times New Roman"/>
                <a:cs typeface="Times New Roman"/>
              </a:rPr>
              <a:t>shotguns</a:t>
            </a:r>
            <a:r>
              <a:rPr lang="de-DE" sz="2000">
                <a:latin typeface="Times New Roman"/>
                <a:cs typeface="Times New Roman"/>
              </a:rPr>
              <a:t> 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they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use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force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to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keep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their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control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over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de-DE" sz="2000" err="1">
                <a:latin typeface="Times New Roman"/>
                <a:cs typeface="Times New Roman"/>
                <a:sym typeface="Wingdings" panose="05000000000000000000" pitchFamily="2" charset="2"/>
              </a:rPr>
              <a:t>the</a:t>
            </a:r>
            <a:r>
              <a:rPr lang="de-DE" sz="2000">
                <a:latin typeface="Times New Roman"/>
                <a:cs typeface="Times New Roman"/>
                <a:sym typeface="Wingdings" panose="05000000000000000000" pitchFamily="2" charset="2"/>
              </a:rPr>
              <a:t> natives</a:t>
            </a:r>
            <a:endParaRPr lang="de-DE" sz="200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>
              <a:latin typeface="Times New Roman"/>
              <a:cs typeface="Times New Roman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2985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2D83193-EAE8-C1F7-5B87-835418FC7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67DB93A-6297-560D-5AD9-5B33E790F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/>
              <a:t>Folie 2: 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Geschichte - Kongo-Konferenz und Kolonialverbrechen (migazin.de)</a:t>
            </a:r>
            <a:r>
              <a:rPr lang="de-D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File:German </a:t>
            </a:r>
            <a:r>
              <a:rPr lang="de-DE" sz="12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colonial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lord.jpg - Wikimedia Commons</a:t>
            </a:r>
            <a:endParaRPr lang="de-DE" sz="12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Folie 12/Worksheet p. 3 </a:t>
            </a:r>
            <a:r>
              <a:rPr lang="de-DE" sz="12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Bilder: Spuren einer unrühmlichen Geschichte - die deutsche Kolonialherrschaft in Namibia | tagesschau</a:t>
            </a:r>
            <a:r>
              <a:rPr lang="de-DE" sz="1200" u="sng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.de</a:t>
            </a: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200" dirty="0"/>
          </a:p>
          <a:p>
            <a:endParaRPr lang="de-DE" sz="12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1051F63-9B63-0894-8133-B7A394916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Abbildungen </a:t>
            </a:r>
            <a:r>
              <a:rPr lang="de-DE" dirty="0" err="1"/>
              <a:t>ppt</a:t>
            </a:r>
            <a:r>
              <a:rPr lang="de-DE" dirty="0"/>
              <a:t> und AB</a:t>
            </a:r>
          </a:p>
        </p:txBody>
      </p:sp>
    </p:spTree>
    <p:extLst>
      <p:ext uri="{BB962C8B-B14F-4D97-AF65-F5344CB8AC3E}">
        <p14:creationId xmlns:p14="http://schemas.microsoft.com/office/powerpoint/2010/main" val="405785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27FA008D-BDC5-6BBF-25A9-65FF13FB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16" y="1388852"/>
            <a:ext cx="7013371" cy="39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40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27FA008D-BDC5-6BBF-25A9-65FF13FB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14" y="823770"/>
            <a:ext cx="7013371" cy="394502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DA532678-D00A-4801-9B28-8622A5303801}"/>
              </a:ext>
            </a:extLst>
          </p:cNvPr>
          <p:cNvSpPr txBox="1"/>
          <p:nvPr/>
        </p:nvSpPr>
        <p:spPr>
          <a:xfrm>
            <a:off x="0" y="823770"/>
            <a:ext cx="256672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>
                <a:latin typeface="Bookman Old Style" panose="02050604050505020204" pitchFamily="18" charset="0"/>
              </a:rPr>
              <a:t>Description:</a:t>
            </a:r>
          </a:p>
          <a:p>
            <a:endParaRPr lang="de-DE" b="1" u="sng" dirty="0">
              <a:latin typeface="Bookman Old Style" panose="02050604050505020204" pitchFamily="18" charset="0"/>
            </a:endParaRPr>
          </a:p>
          <a:p>
            <a:r>
              <a:rPr lang="de-DE" dirty="0" err="1">
                <a:latin typeface="Bookman Old Style" panose="02050604050505020204" pitchFamily="18" charset="0"/>
              </a:rPr>
              <a:t>Persons</a:t>
            </a:r>
            <a:r>
              <a:rPr lang="de-DE" dirty="0">
                <a:latin typeface="Bookman Old Style" panose="02050604050505020204" pitchFamily="18" charset="0"/>
              </a:rPr>
              <a:t> - 	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three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kids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one</a:t>
            </a:r>
            <a:r>
              <a:rPr lang="de-DE" dirty="0">
                <a:latin typeface="Bookman Old Style" panose="02050604050505020204" pitchFamily="18" charset="0"/>
              </a:rPr>
              <a:t> adult,  </a:t>
            </a:r>
          </a:p>
          <a:p>
            <a:r>
              <a:rPr lang="de-DE" dirty="0" err="1" smtClean="0">
                <a:latin typeface="Bookman Old Style" panose="02050604050505020204" pitchFamily="18" charset="0"/>
              </a:rPr>
              <a:t>white</a:t>
            </a:r>
            <a:r>
              <a:rPr lang="de-DE" dirty="0" smtClean="0">
                <a:latin typeface="Bookman Old Style" panose="02050604050505020204" pitchFamily="18" charset="0"/>
              </a:rPr>
              <a:t> man </a:t>
            </a:r>
            <a:r>
              <a:rPr lang="de-DE" dirty="0" err="1" smtClean="0">
                <a:latin typeface="Bookman Old Style" panose="02050604050505020204" pitchFamily="18" charset="0"/>
              </a:rPr>
              <a:t>reading</a:t>
            </a:r>
            <a:r>
              <a:rPr lang="de-DE" dirty="0" smtClean="0">
                <a:latin typeface="Bookman Old Style" panose="02050604050505020204" pitchFamily="18" charset="0"/>
              </a:rPr>
              <a:t> </a:t>
            </a:r>
            <a:endParaRPr lang="de-DE" dirty="0">
              <a:latin typeface="Bookman Old Style" panose="02050604050505020204" pitchFamily="18" charset="0"/>
            </a:endParaRPr>
          </a:p>
          <a:p>
            <a:r>
              <a:rPr lang="de-DE" dirty="0">
                <a:latin typeface="Bookman Old Style" panose="02050604050505020204" pitchFamily="18" charset="0"/>
              </a:rPr>
              <a:t>a </a:t>
            </a:r>
            <a:r>
              <a:rPr lang="de-DE" dirty="0" err="1">
                <a:latin typeface="Bookman Old Style" panose="02050604050505020204" pitchFamily="18" charset="0"/>
              </a:rPr>
              <a:t>book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to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kids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>
                <a:latin typeface="Bookman Old Style" panose="02050604050505020204" pitchFamily="18" charset="0"/>
              </a:rPr>
              <a:t>Kids </a:t>
            </a:r>
            <a:r>
              <a:rPr lang="de-DE" dirty="0" err="1">
                <a:latin typeface="Bookman Old Style" panose="02050604050505020204" pitchFamily="18" charset="0"/>
              </a:rPr>
              <a:t>having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con</a:t>
            </a:r>
            <a:r>
              <a:rPr lang="de-DE" dirty="0">
                <a:latin typeface="Bookman Old Style" panose="02050604050505020204" pitchFamily="18" charset="0"/>
              </a:rPr>
              <a:t>-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traptions</a:t>
            </a:r>
            <a:r>
              <a:rPr lang="de-DE" dirty="0">
                <a:latin typeface="Bookman Old Style" panose="02050604050505020204" pitchFamily="18" charset="0"/>
              </a:rPr>
              <a:t> on </a:t>
            </a:r>
            <a:r>
              <a:rPr lang="de-DE" dirty="0" err="1">
                <a:latin typeface="Bookman Old Style" panose="02050604050505020204" pitchFamily="18" charset="0"/>
              </a:rPr>
              <a:t>their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heads</a:t>
            </a:r>
            <a:endParaRPr lang="de-DE" dirty="0">
              <a:latin typeface="Bookman Old Style" panose="02050604050505020204" pitchFamily="18" charset="0"/>
            </a:endParaRPr>
          </a:p>
          <a:p>
            <a:r>
              <a:rPr lang="de-DE" dirty="0">
                <a:latin typeface="Bookman Old Style" panose="02050604050505020204" pitchFamily="18" charset="0"/>
              </a:rPr>
              <a:t>The man </a:t>
            </a:r>
            <a:r>
              <a:rPr lang="de-DE" dirty="0" err="1">
                <a:latin typeface="Bookman Old Style" panose="02050604050505020204" pitchFamily="18" charset="0"/>
              </a:rPr>
              <a:t>is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wearing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>
                <a:latin typeface="Bookman Old Style" panose="02050604050505020204" pitchFamily="18" charset="0"/>
              </a:rPr>
              <a:t>„normal </a:t>
            </a:r>
            <a:r>
              <a:rPr lang="de-DE" dirty="0" err="1">
                <a:latin typeface="Bookman Old Style" panose="02050604050505020204" pitchFamily="18" charset="0"/>
              </a:rPr>
              <a:t>clothes</a:t>
            </a:r>
            <a:r>
              <a:rPr lang="de-DE" dirty="0">
                <a:latin typeface="Bookman Old Style" panose="02050604050505020204" pitchFamily="18" charset="0"/>
              </a:rPr>
              <a:t>“</a:t>
            </a:r>
          </a:p>
          <a:p>
            <a:r>
              <a:rPr lang="de-DE" dirty="0">
                <a:latin typeface="Bookman Old Style" panose="02050604050505020204" pitchFamily="18" charset="0"/>
              </a:rPr>
              <a:t>Background: </a:t>
            </a:r>
          </a:p>
          <a:p>
            <a:r>
              <a:rPr lang="de-DE" dirty="0">
                <a:latin typeface="Bookman Old Style" panose="02050604050505020204" pitchFamily="18" charset="0"/>
              </a:rPr>
              <a:t>a </a:t>
            </a:r>
            <a:r>
              <a:rPr lang="de-DE" dirty="0" err="1">
                <a:latin typeface="Bookman Old Style" panose="02050604050505020204" pitchFamily="18" charset="0"/>
              </a:rPr>
              <a:t>blurry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field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>
                <a:latin typeface="Bookman Old Style" panose="02050604050505020204" pitchFamily="18" charset="0"/>
              </a:rPr>
              <a:t> </a:t>
            </a:r>
          </a:p>
        </p:txBody>
      </p: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xmlns="" id="{74811FDA-6735-48D0-AF4A-1892BDE7473F}"/>
              </a:ext>
            </a:extLst>
          </p:cNvPr>
          <p:cNvCxnSpPr>
            <a:cxnSpLocks/>
          </p:cNvCxnSpPr>
          <p:nvPr/>
        </p:nvCxnSpPr>
        <p:spPr>
          <a:xfrm flipH="1">
            <a:off x="2534228" y="823770"/>
            <a:ext cx="7068458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xmlns="" id="{E4E73458-F76C-4D4D-A8D9-7187003B2BE0}"/>
              </a:ext>
            </a:extLst>
          </p:cNvPr>
          <p:cNvCxnSpPr>
            <a:cxnSpLocks/>
          </p:cNvCxnSpPr>
          <p:nvPr/>
        </p:nvCxnSpPr>
        <p:spPr>
          <a:xfrm>
            <a:off x="2644400" y="823770"/>
            <a:ext cx="6958285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ADBFFBAE-1C0F-4E3D-9717-827D9E5D4CD5}"/>
              </a:ext>
            </a:extLst>
          </p:cNvPr>
          <p:cNvCxnSpPr>
            <a:cxnSpLocks/>
          </p:cNvCxnSpPr>
          <p:nvPr/>
        </p:nvCxnSpPr>
        <p:spPr>
          <a:xfrm>
            <a:off x="2644400" y="2153044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xmlns="" id="{49DA6419-9D80-472B-9153-A898C6B9B3D9}"/>
              </a:ext>
            </a:extLst>
          </p:cNvPr>
          <p:cNvCxnSpPr>
            <a:cxnSpLocks/>
          </p:cNvCxnSpPr>
          <p:nvPr/>
        </p:nvCxnSpPr>
        <p:spPr>
          <a:xfrm>
            <a:off x="2589314" y="3583550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ABC3D0B8-3874-43AA-965F-B2FCC81F9644}"/>
              </a:ext>
            </a:extLst>
          </p:cNvPr>
          <p:cNvCxnSpPr>
            <a:cxnSpLocks/>
          </p:cNvCxnSpPr>
          <p:nvPr/>
        </p:nvCxnSpPr>
        <p:spPr>
          <a:xfrm flipV="1">
            <a:off x="7139189" y="683926"/>
            <a:ext cx="0" cy="40848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xmlns="" id="{C17A7F2C-15F4-4C0B-A734-8D9BAF07C829}"/>
              </a:ext>
            </a:extLst>
          </p:cNvPr>
          <p:cNvCxnSpPr>
            <a:cxnSpLocks/>
          </p:cNvCxnSpPr>
          <p:nvPr/>
        </p:nvCxnSpPr>
        <p:spPr>
          <a:xfrm>
            <a:off x="5020574" y="683925"/>
            <a:ext cx="0" cy="40848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002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27FA008D-BDC5-6BBF-25A9-65FF13FB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14" y="823770"/>
            <a:ext cx="7013371" cy="394502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359C97C0-3306-4A35-BD33-FCA91EC52232}"/>
              </a:ext>
            </a:extLst>
          </p:cNvPr>
          <p:cNvSpPr txBox="1"/>
          <p:nvPr/>
        </p:nvSpPr>
        <p:spPr>
          <a:xfrm>
            <a:off x="55089" y="1215316"/>
            <a:ext cx="247913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err="1">
                <a:latin typeface="Bookman Old Style" panose="02050604050505020204" pitchFamily="18" charset="0"/>
              </a:rPr>
              <a:t>Composition</a:t>
            </a:r>
            <a:r>
              <a:rPr lang="de-DE" dirty="0"/>
              <a:t>:  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heads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of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kids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are</a:t>
            </a:r>
            <a:r>
              <a:rPr lang="de-DE" dirty="0">
                <a:latin typeface="Bookman Old Style" panose="02050604050505020204" pitchFamily="18" charset="0"/>
              </a:rPr>
              <a:t> in </a:t>
            </a:r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same </a:t>
            </a:r>
            <a:r>
              <a:rPr lang="de-DE" dirty="0" err="1">
                <a:latin typeface="Bookman Old Style" panose="02050604050505020204" pitchFamily="18" charset="0"/>
              </a:rPr>
              <a:t>row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</a:p>
          <a:p>
            <a:r>
              <a:rPr lang="de-DE" dirty="0">
                <a:latin typeface="Bookman Old Style" panose="02050604050505020204" pitchFamily="18" charset="0"/>
              </a:rPr>
              <a:t>Man </a:t>
            </a:r>
            <a:r>
              <a:rPr lang="de-DE" dirty="0" err="1">
                <a:latin typeface="Bookman Old Style" panose="02050604050505020204" pitchFamily="18" charset="0"/>
              </a:rPr>
              <a:t>looks</a:t>
            </a:r>
            <a:r>
              <a:rPr lang="de-DE" dirty="0">
                <a:latin typeface="Bookman Old Style" panose="02050604050505020204" pitchFamily="18" charset="0"/>
              </a:rPr>
              <a:t> at </a:t>
            </a:r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kids</a:t>
            </a:r>
            <a:r>
              <a:rPr lang="de-DE" dirty="0">
                <a:latin typeface="Bookman Old Style" panose="02050604050505020204" pitchFamily="18" charset="0"/>
              </a:rPr>
              <a:t> in a diagonal </a:t>
            </a:r>
            <a:r>
              <a:rPr lang="de-DE" dirty="0" err="1">
                <a:latin typeface="Bookman Old Style" panose="02050604050505020204" pitchFamily="18" charset="0"/>
              </a:rPr>
              <a:t>line</a:t>
            </a:r>
            <a:r>
              <a:rPr lang="de-DE" dirty="0">
                <a:latin typeface="Bookman Old Style" panose="02050604050505020204" pitchFamily="18" charset="0"/>
              </a:rPr>
              <a:t>, so </a:t>
            </a:r>
            <a:r>
              <a:rPr lang="de-DE" dirty="0" err="1">
                <a:latin typeface="Bookman Old Style" panose="02050604050505020204" pitchFamily="18" charset="0"/>
              </a:rPr>
              <a:t>does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the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book</a:t>
            </a:r>
            <a:endParaRPr lang="de-DE" dirty="0">
              <a:latin typeface="Bookman Old Style" panose="02050604050505020204" pitchFamily="18" charset="0"/>
            </a:endParaRPr>
          </a:p>
          <a:p>
            <a:endParaRPr lang="de-DE" dirty="0"/>
          </a:p>
          <a:p>
            <a:r>
              <a:rPr lang="de-DE" b="1" u="sng" dirty="0" err="1">
                <a:latin typeface="Bookman Old Style" panose="02050604050505020204" pitchFamily="18" charset="0"/>
              </a:rPr>
              <a:t>Effects</a:t>
            </a:r>
            <a:r>
              <a:rPr lang="de-DE" dirty="0"/>
              <a:t>: </a:t>
            </a:r>
          </a:p>
          <a:p>
            <a:r>
              <a:rPr lang="de-DE" dirty="0" err="1">
                <a:latin typeface="Bookman Old Style" panose="02050604050505020204" pitchFamily="18" charset="0"/>
              </a:rPr>
              <a:t>creates</a:t>
            </a:r>
            <a:r>
              <a:rPr lang="de-DE" dirty="0">
                <a:latin typeface="Bookman Old Style" panose="02050604050505020204" pitchFamily="18" charset="0"/>
              </a:rPr>
              <a:t> a </a:t>
            </a:r>
            <a:r>
              <a:rPr lang="de-DE" dirty="0" err="1">
                <a:latin typeface="Bookman Old Style" panose="02050604050505020204" pitchFamily="18" charset="0"/>
              </a:rPr>
              <a:t>level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headed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atmosphere</a:t>
            </a:r>
            <a:r>
              <a:rPr lang="de-DE" dirty="0">
                <a:latin typeface="Bookman Old Style" panose="02050604050505020204" pitchFamily="18" charset="0"/>
              </a:rPr>
              <a:t> (</a:t>
            </a:r>
            <a:r>
              <a:rPr lang="de-DE" dirty="0" err="1">
                <a:latin typeface="Bookman Old Style" panose="02050604050505020204" pitchFamily="18" charset="0"/>
              </a:rPr>
              <a:t>senior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teaches</a:t>
            </a:r>
            <a:r>
              <a:rPr lang="de-DE" dirty="0">
                <a:latin typeface="Bookman Old Style" panose="02050604050505020204" pitchFamily="18" charset="0"/>
              </a:rPr>
              <a:t> </a:t>
            </a:r>
            <a:r>
              <a:rPr lang="de-DE" dirty="0" err="1">
                <a:latin typeface="Bookman Old Style" panose="02050604050505020204" pitchFamily="18" charset="0"/>
              </a:rPr>
              <a:t>juniors</a:t>
            </a:r>
            <a:r>
              <a:rPr lang="de-DE" dirty="0">
                <a:latin typeface="Bookman Old Style" panose="02050604050505020204" pitchFamily="18" charset="0"/>
              </a:rPr>
              <a:t>)</a:t>
            </a:r>
          </a:p>
          <a:p>
            <a:endParaRPr lang="de-DE" dirty="0">
              <a:latin typeface="Bookman Old Style" panose="02050604050505020204" pitchFamily="18" charset="0"/>
            </a:endParaRPr>
          </a:p>
          <a:p>
            <a:endParaRPr lang="de-DE" dirty="0"/>
          </a:p>
          <a:p>
            <a:endParaRPr lang="de-DE" dirty="0"/>
          </a:p>
        </p:txBody>
      </p: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xmlns="" id="{74811FDA-6735-48D0-AF4A-1892BDE7473F}"/>
              </a:ext>
            </a:extLst>
          </p:cNvPr>
          <p:cNvCxnSpPr>
            <a:cxnSpLocks/>
          </p:cNvCxnSpPr>
          <p:nvPr/>
        </p:nvCxnSpPr>
        <p:spPr>
          <a:xfrm flipH="1">
            <a:off x="2534228" y="823770"/>
            <a:ext cx="7068458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xmlns="" id="{E4E73458-F76C-4D4D-A8D9-7187003B2BE0}"/>
              </a:ext>
            </a:extLst>
          </p:cNvPr>
          <p:cNvCxnSpPr>
            <a:cxnSpLocks/>
          </p:cNvCxnSpPr>
          <p:nvPr/>
        </p:nvCxnSpPr>
        <p:spPr>
          <a:xfrm>
            <a:off x="2644400" y="823770"/>
            <a:ext cx="6958285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ADBFFBAE-1C0F-4E3D-9717-827D9E5D4CD5}"/>
              </a:ext>
            </a:extLst>
          </p:cNvPr>
          <p:cNvCxnSpPr>
            <a:cxnSpLocks/>
          </p:cNvCxnSpPr>
          <p:nvPr/>
        </p:nvCxnSpPr>
        <p:spPr>
          <a:xfrm>
            <a:off x="2644400" y="2153044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xmlns="" id="{49DA6419-9D80-472B-9153-A898C6B9B3D9}"/>
              </a:ext>
            </a:extLst>
          </p:cNvPr>
          <p:cNvCxnSpPr>
            <a:cxnSpLocks/>
          </p:cNvCxnSpPr>
          <p:nvPr/>
        </p:nvCxnSpPr>
        <p:spPr>
          <a:xfrm>
            <a:off x="2589314" y="3583550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ABC3D0B8-3874-43AA-965F-B2FCC81F9644}"/>
              </a:ext>
            </a:extLst>
          </p:cNvPr>
          <p:cNvCxnSpPr>
            <a:cxnSpLocks/>
          </p:cNvCxnSpPr>
          <p:nvPr/>
        </p:nvCxnSpPr>
        <p:spPr>
          <a:xfrm flipV="1">
            <a:off x="7139189" y="683926"/>
            <a:ext cx="0" cy="40848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xmlns="" id="{C17A7F2C-15F4-4C0B-A734-8D9BAF07C829}"/>
              </a:ext>
            </a:extLst>
          </p:cNvPr>
          <p:cNvCxnSpPr>
            <a:cxnSpLocks/>
          </p:cNvCxnSpPr>
          <p:nvPr/>
        </p:nvCxnSpPr>
        <p:spPr>
          <a:xfrm>
            <a:off x="5020574" y="683925"/>
            <a:ext cx="0" cy="40848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8871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27FA008D-BDC5-6BBF-25A9-65FF13FB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14" y="823770"/>
            <a:ext cx="7013371" cy="3945021"/>
          </a:xfrm>
          <a:prstGeom prst="rect">
            <a:avLst/>
          </a:prstGeom>
        </p:spPr>
      </p:pic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xmlns="" id="{74811FDA-6735-48D0-AF4A-1892BDE7473F}"/>
              </a:ext>
            </a:extLst>
          </p:cNvPr>
          <p:cNvCxnSpPr>
            <a:cxnSpLocks/>
          </p:cNvCxnSpPr>
          <p:nvPr/>
        </p:nvCxnSpPr>
        <p:spPr>
          <a:xfrm flipH="1">
            <a:off x="2534228" y="823770"/>
            <a:ext cx="7068458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xmlns="" id="{E4E73458-F76C-4D4D-A8D9-7187003B2BE0}"/>
              </a:ext>
            </a:extLst>
          </p:cNvPr>
          <p:cNvCxnSpPr>
            <a:cxnSpLocks/>
          </p:cNvCxnSpPr>
          <p:nvPr/>
        </p:nvCxnSpPr>
        <p:spPr>
          <a:xfrm>
            <a:off x="2644400" y="823770"/>
            <a:ext cx="6958285" cy="39450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xmlns="" id="{ADBFFBAE-1C0F-4E3D-9717-827D9E5D4CD5}"/>
              </a:ext>
            </a:extLst>
          </p:cNvPr>
          <p:cNvCxnSpPr>
            <a:cxnSpLocks/>
          </p:cNvCxnSpPr>
          <p:nvPr/>
        </p:nvCxnSpPr>
        <p:spPr>
          <a:xfrm>
            <a:off x="2644400" y="2153044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xmlns="" id="{49DA6419-9D80-472B-9153-A898C6B9B3D9}"/>
              </a:ext>
            </a:extLst>
          </p:cNvPr>
          <p:cNvCxnSpPr>
            <a:cxnSpLocks/>
          </p:cNvCxnSpPr>
          <p:nvPr/>
        </p:nvCxnSpPr>
        <p:spPr>
          <a:xfrm>
            <a:off x="2589314" y="3583550"/>
            <a:ext cx="70133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xmlns="" id="{ABC3D0B8-3874-43AA-965F-B2FCC81F9644}"/>
              </a:ext>
            </a:extLst>
          </p:cNvPr>
          <p:cNvCxnSpPr>
            <a:cxnSpLocks/>
          </p:cNvCxnSpPr>
          <p:nvPr/>
        </p:nvCxnSpPr>
        <p:spPr>
          <a:xfrm flipV="1">
            <a:off x="7139189" y="683926"/>
            <a:ext cx="0" cy="40848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xmlns="" id="{C17A7F2C-15F4-4C0B-A734-8D9BAF07C829}"/>
              </a:ext>
            </a:extLst>
          </p:cNvPr>
          <p:cNvCxnSpPr>
            <a:cxnSpLocks/>
          </p:cNvCxnSpPr>
          <p:nvPr/>
        </p:nvCxnSpPr>
        <p:spPr>
          <a:xfrm>
            <a:off x="5020574" y="683925"/>
            <a:ext cx="0" cy="40848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9" name="Textfeld 108">
            <a:extLst>
              <a:ext uri="{FF2B5EF4-FFF2-40B4-BE49-F238E27FC236}">
                <a16:creationId xmlns:a16="http://schemas.microsoft.com/office/drawing/2014/main" xmlns="" id="{5EDB7563-68F6-470C-AC10-255727F471C9}"/>
              </a:ext>
            </a:extLst>
          </p:cNvPr>
          <p:cNvSpPr txBox="1"/>
          <p:nvPr/>
        </p:nvSpPr>
        <p:spPr>
          <a:xfrm>
            <a:off x="180904" y="978012"/>
            <a:ext cx="22982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>
                <a:latin typeface="Bookman Old Style" panose="02050604050505020204" pitchFamily="18" charset="0"/>
              </a:rPr>
              <a:t>Light/</a:t>
            </a:r>
            <a:r>
              <a:rPr lang="de-DE" b="1" u="sng" dirty="0" err="1">
                <a:latin typeface="Bookman Old Style" panose="02050604050505020204" pitchFamily="18" charset="0"/>
              </a:rPr>
              <a:t>sharpness</a:t>
            </a:r>
            <a:r>
              <a:rPr lang="de-DE" b="1" u="sng" dirty="0">
                <a:latin typeface="Bookman Old Style" panose="02050604050505020204" pitchFamily="18" charset="0"/>
              </a:rPr>
              <a:t>:</a:t>
            </a:r>
          </a:p>
          <a:p>
            <a:endParaRPr lang="de-DE" dirty="0"/>
          </a:p>
          <a:p>
            <a:r>
              <a:rPr lang="de-DE" dirty="0" err="1"/>
              <a:t>Muffled</a:t>
            </a:r>
            <a:r>
              <a:rPr lang="de-DE" dirty="0"/>
              <a:t> light,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saturation</a:t>
            </a:r>
            <a:r>
              <a:rPr lang="de-DE" dirty="0"/>
              <a:t>, </a:t>
            </a:r>
            <a:r>
              <a:rPr lang="de-DE" dirty="0" err="1"/>
              <a:t>natural</a:t>
            </a:r>
            <a:r>
              <a:rPr lang="de-DE" dirty="0"/>
              <a:t> light</a:t>
            </a:r>
          </a:p>
          <a:p>
            <a:r>
              <a:rPr lang="de-DE" dirty="0" err="1"/>
              <a:t>Blurry</a:t>
            </a:r>
            <a:r>
              <a:rPr lang="de-DE" dirty="0"/>
              <a:t> </a:t>
            </a:r>
            <a:r>
              <a:rPr lang="de-DE" dirty="0" err="1"/>
              <a:t>background</a:t>
            </a:r>
            <a:r>
              <a:rPr lang="de-DE" dirty="0"/>
              <a:t>, </a:t>
            </a:r>
            <a:r>
              <a:rPr lang="de-DE" dirty="0" err="1"/>
              <a:t>focus</a:t>
            </a:r>
            <a:r>
              <a:rPr lang="de-DE" dirty="0"/>
              <a:t> lies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persons</a:t>
            </a:r>
            <a:endParaRPr lang="de-DE" dirty="0"/>
          </a:p>
          <a:p>
            <a:endParaRPr lang="de-DE" dirty="0"/>
          </a:p>
          <a:p>
            <a:r>
              <a:rPr lang="de-DE" b="1" u="sng" dirty="0" err="1">
                <a:latin typeface="Bookman Old Style" panose="02050604050505020204" pitchFamily="18" charset="0"/>
              </a:rPr>
              <a:t>Contrast</a:t>
            </a:r>
            <a:r>
              <a:rPr lang="de-DE" dirty="0"/>
              <a:t>: </a:t>
            </a:r>
          </a:p>
          <a:p>
            <a:r>
              <a:rPr lang="de-DE" dirty="0" smtClean="0"/>
              <a:t>man </a:t>
            </a:r>
            <a:r>
              <a:rPr lang="de-DE" dirty="0"/>
              <a:t>stands out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light </a:t>
            </a:r>
            <a:r>
              <a:rPr lang="de-DE" dirty="0" err="1"/>
              <a:t>clothes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2789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27FA008D-BDC5-6BBF-25A9-65FF13FB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14" y="823770"/>
            <a:ext cx="7013371" cy="39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26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7FAD99-C3AD-94DB-49EA-63194541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analysis</a:t>
            </a:r>
            <a:r>
              <a:rPr lang="de-DE" b="1" dirty="0"/>
              <a:t> in </a:t>
            </a:r>
            <a:r>
              <a:rPr lang="de-DE" b="1" dirty="0" err="1"/>
              <a:t>groups</a:t>
            </a:r>
            <a:r>
              <a:rPr lang="de-DE" b="1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A94599B-0377-9814-B7A6-DDAD9422F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English </a:t>
            </a:r>
            <a:r>
              <a:rPr lang="de-DE" dirty="0" err="1"/>
              <a:t>lessons</a:t>
            </a:r>
            <a:r>
              <a:rPr lang="de-DE" dirty="0"/>
              <a:t>. Take </a:t>
            </a:r>
            <a:r>
              <a:rPr lang="de-DE" dirty="0" err="1"/>
              <a:t>notes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9F8EB6A-6748-C765-A607-D5182DF81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groups</a:t>
            </a:r>
            <a:endParaRPr lang="de-DE" dirty="0"/>
          </a:p>
        </p:txBody>
      </p:sp>
      <p:pic>
        <p:nvPicPr>
          <p:cNvPr id="6" name="Grafik 5" descr="Benutzer Silhouette">
            <a:extLst>
              <a:ext uri="{FF2B5EF4-FFF2-40B4-BE49-F238E27FC236}">
                <a16:creationId xmlns:a16="http://schemas.microsoft.com/office/drawing/2014/main" xmlns="" id="{B609B9DC-799A-D3EA-A903-96AF59EC6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57286" y="901460"/>
            <a:ext cx="914400" cy="914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A68610B-0D4B-16C2-9164-C9B0BD060907}"/>
              </a:ext>
            </a:extLst>
          </p:cNvPr>
          <p:cNvSpPr txBox="1"/>
          <p:nvPr/>
        </p:nvSpPr>
        <p:spPr>
          <a:xfrm>
            <a:off x="836612" y="3592903"/>
            <a:ext cx="1045506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Chamberlain reference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Teaching kids – increasing the educational and living standard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0011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7FAD99-C3AD-94DB-49EA-63194541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analysis</a:t>
            </a:r>
            <a:r>
              <a:rPr lang="de-DE" b="1" dirty="0"/>
              <a:t> in </a:t>
            </a:r>
            <a:r>
              <a:rPr lang="de-DE" b="1" dirty="0" err="1"/>
              <a:t>groups</a:t>
            </a:r>
            <a:r>
              <a:rPr lang="de-DE" b="1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A94599B-0377-9814-B7A6-DDAD9422F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English </a:t>
            </a:r>
            <a:r>
              <a:rPr lang="de-DE" dirty="0" err="1"/>
              <a:t>lessons</a:t>
            </a:r>
            <a:r>
              <a:rPr lang="de-DE" dirty="0"/>
              <a:t>. Take </a:t>
            </a:r>
            <a:r>
              <a:rPr lang="de-DE" dirty="0" err="1"/>
              <a:t>notes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9F8EB6A-6748-C765-A607-D5182DF81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groups</a:t>
            </a:r>
            <a:endParaRPr lang="de-DE" dirty="0"/>
          </a:p>
        </p:txBody>
      </p:sp>
      <p:pic>
        <p:nvPicPr>
          <p:cNvPr id="6" name="Grafik 5" descr="Benutzer Silhouette">
            <a:extLst>
              <a:ext uri="{FF2B5EF4-FFF2-40B4-BE49-F238E27FC236}">
                <a16:creationId xmlns:a16="http://schemas.microsoft.com/office/drawing/2014/main" xmlns="" id="{B609B9DC-799A-D3EA-A903-96AF59EC6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57286" y="901460"/>
            <a:ext cx="914400" cy="914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A68610B-0D4B-16C2-9164-C9B0BD060907}"/>
              </a:ext>
            </a:extLst>
          </p:cNvPr>
          <p:cNvSpPr txBox="1"/>
          <p:nvPr/>
        </p:nvSpPr>
        <p:spPr>
          <a:xfrm>
            <a:off x="897146" y="3562709"/>
            <a:ext cx="10455065" cy="2898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3376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790A543-44C3-1642-BE6B-75FF5E7B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presentation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48CA1EA-42BB-394C-2D64-2278F70B4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presenters</a:t>
            </a:r>
            <a:r>
              <a:rPr lang="de-DE" dirty="0"/>
              <a:t> </a:t>
            </a:r>
          </a:p>
          <a:p>
            <a:r>
              <a:rPr lang="de-DE" dirty="0" err="1"/>
              <a:t>Present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.</a:t>
            </a:r>
          </a:p>
          <a:p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listeners</a:t>
            </a:r>
            <a:endParaRPr lang="de-DE" dirty="0"/>
          </a:p>
          <a:p>
            <a:r>
              <a:rPr lang="de-DE" dirty="0"/>
              <a:t>Listen </a:t>
            </a:r>
            <a:r>
              <a:rPr lang="de-DE" dirty="0" err="1"/>
              <a:t>closely</a:t>
            </a:r>
            <a:r>
              <a:rPr lang="de-DE" dirty="0"/>
              <a:t>,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questions</a:t>
            </a:r>
            <a:r>
              <a:rPr lang="de-DE" dirty="0"/>
              <a:t> and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ideas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2C7AFE0-15CF-5B56-35D3-759D740EC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Grafik 7" descr="Ohr Silhouette">
            <a:extLst>
              <a:ext uri="{FF2B5EF4-FFF2-40B4-BE49-F238E27FC236}">
                <a16:creationId xmlns:a16="http://schemas.microsoft.com/office/drawing/2014/main" xmlns="" id="{22920883-C547-D3B6-3B58-5620CB5EF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14825" y="3851246"/>
            <a:ext cx="914400" cy="914400"/>
          </a:xfrm>
          <a:prstGeom prst="rect">
            <a:avLst/>
          </a:prstGeom>
        </p:spPr>
      </p:pic>
      <p:pic>
        <p:nvPicPr>
          <p:cNvPr id="10" name="Grafik 9" descr="Lehrer Silhouette">
            <a:extLst>
              <a:ext uri="{FF2B5EF4-FFF2-40B4-BE49-F238E27FC236}">
                <a16:creationId xmlns:a16="http://schemas.microsoft.com/office/drawing/2014/main" xmlns="" id="{4EBB9AC6-8AFA-FDE2-EEC5-4E1B7DC30D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34284" y="8001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4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07F3D40-4003-69C3-B0C7-6C207DEA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4324D81-BDCC-8818-01F6-A17CE2A0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„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“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represented</a:t>
            </a:r>
            <a:r>
              <a:rPr lang="de-DE" dirty="0"/>
              <a:t> in 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. Include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notes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took</a:t>
            </a:r>
            <a:r>
              <a:rPr lang="de-DE" dirty="0"/>
              <a:t> on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83402B8-2CAF-F904-CCEF-D1333F5EA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6" name="Grafik 5" descr="Rede Silhouette">
            <a:extLst>
              <a:ext uri="{FF2B5EF4-FFF2-40B4-BE49-F238E27FC236}">
                <a16:creationId xmlns:a16="http://schemas.microsoft.com/office/drawing/2014/main" xmlns="" id="{67362A15-5854-DC11-CD4E-17F5B16EA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14825" y="9874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53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07F3D40-4003-69C3-B0C7-6C207DEA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4324D81-BDCC-8818-01F6-A17CE2A0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„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“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represented</a:t>
            </a:r>
            <a:r>
              <a:rPr lang="de-DE" dirty="0"/>
              <a:t> in 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. Include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notes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took</a:t>
            </a:r>
            <a:r>
              <a:rPr lang="de-DE" dirty="0"/>
              <a:t> on </a:t>
            </a:r>
            <a:r>
              <a:rPr lang="de-DE" dirty="0" err="1"/>
              <a:t>references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speeches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83402B8-2CAF-F904-CCEF-D1333F5EA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6" name="Grafik 5" descr="Rede Silhouette">
            <a:extLst>
              <a:ext uri="{FF2B5EF4-FFF2-40B4-BE49-F238E27FC236}">
                <a16:creationId xmlns:a16="http://schemas.microsoft.com/office/drawing/2014/main" xmlns="" id="{67362A15-5854-DC11-CD4E-17F5B16EA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14825" y="987425"/>
            <a:ext cx="914400" cy="914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1749B666-769E-F3CB-8DEE-95E0030AB5B9}"/>
              </a:ext>
            </a:extLst>
          </p:cNvPr>
          <p:cNvSpPr txBox="1"/>
          <p:nvPr/>
        </p:nvSpPr>
        <p:spPr>
          <a:xfrm>
            <a:off x="897146" y="3562709"/>
            <a:ext cx="10455065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</a:t>
            </a:r>
            <a:r>
              <a:rPr lang="de-DE" dirty="0" err="1"/>
              <a:t>displays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colonialsation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„</a:t>
            </a:r>
            <a:r>
              <a:rPr lang="de-DE" dirty="0" err="1"/>
              <a:t>bettering</a:t>
            </a:r>
            <a:r>
              <a:rPr lang="de-DE" dirty="0"/>
              <a:t>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„</a:t>
            </a:r>
            <a:r>
              <a:rPr lang="de-DE" dirty="0" err="1"/>
              <a:t>education</a:t>
            </a:r>
            <a:r>
              <a:rPr lang="de-DE" dirty="0"/>
              <a:t>“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„</a:t>
            </a:r>
            <a:r>
              <a:rPr lang="de-DE" dirty="0" err="1"/>
              <a:t>ideology</a:t>
            </a:r>
            <a:r>
              <a:rPr lang="de-DE" dirty="0"/>
              <a:t>“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6576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772740F-CD68-6C82-CD85-DB2E7025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/>
              <a:t>„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 visible“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97897B0-3849-8B95-D2AD-8C0DF24AB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arrange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discussion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colonial</a:t>
            </a:r>
            <a:r>
              <a:rPr lang="de-DE" dirty="0"/>
              <a:t> </a:t>
            </a:r>
            <a:r>
              <a:rPr lang="de-DE" dirty="0" err="1"/>
              <a:t>gaze</a:t>
            </a:r>
            <a:r>
              <a:rPr lang="de-DE" dirty="0"/>
              <a:t> visible. </a:t>
            </a:r>
          </a:p>
          <a:p>
            <a:r>
              <a:rPr lang="de-DE" dirty="0"/>
              <a:t>Create a </a:t>
            </a: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.</a:t>
            </a:r>
          </a:p>
          <a:p>
            <a:r>
              <a:rPr lang="de-DE" dirty="0" err="1"/>
              <a:t>Mind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successful</a:t>
            </a:r>
            <a:r>
              <a:rPr lang="de-DE" dirty="0"/>
              <a:t> </a:t>
            </a:r>
            <a:r>
              <a:rPr lang="de-DE" dirty="0" err="1"/>
              <a:t>layout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(15 </a:t>
            </a:r>
            <a:r>
              <a:rPr lang="de-DE" dirty="0" err="1"/>
              <a:t>minutes</a:t>
            </a:r>
            <a:r>
              <a:rPr lang="de-DE" dirty="0"/>
              <a:t>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357EE98-0E60-C260-EA86-0746571EE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Work in </a:t>
            </a:r>
            <a:r>
              <a:rPr lang="de-DE" dirty="0" err="1"/>
              <a:t>groups</a:t>
            </a:r>
            <a:endParaRPr lang="de-DE" dirty="0"/>
          </a:p>
        </p:txBody>
      </p:sp>
      <p:pic>
        <p:nvPicPr>
          <p:cNvPr id="6" name="Grafik 5" descr="Klemmbrett Silhouette">
            <a:extLst>
              <a:ext uri="{FF2B5EF4-FFF2-40B4-BE49-F238E27FC236}">
                <a16:creationId xmlns:a16="http://schemas.microsoft.com/office/drawing/2014/main" xmlns="" id="{80F6868A-2F15-4970-36B6-5C6E54587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68788" y="2665412"/>
            <a:ext cx="914400" cy="914400"/>
          </a:xfrm>
          <a:prstGeom prst="rect">
            <a:avLst/>
          </a:prstGeom>
        </p:spPr>
      </p:pic>
      <p:pic>
        <p:nvPicPr>
          <p:cNvPr id="7" name="Grafik 6" descr="Rede Silhouette">
            <a:extLst>
              <a:ext uri="{FF2B5EF4-FFF2-40B4-BE49-F238E27FC236}">
                <a16:creationId xmlns:a16="http://schemas.microsoft.com/office/drawing/2014/main" xmlns="" id="{F5E63FF0-4C6B-8A56-5009-57D2510ED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14825" y="9874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253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2D83193-EAE8-C1F7-5B87-835418FC7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67DB93A-6297-560D-5AD9-5B33E790F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59" y="386790"/>
            <a:ext cx="9014011" cy="605696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/>
              <a:t>Folie 2: 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  <a:hlinkClick r:id="rId2"/>
              </a:rPr>
              <a:t>Geschichte - Kongo-Konferenz und Kolonialverbrechen (migazin.de)</a:t>
            </a:r>
            <a:r>
              <a:rPr lang="de-DE" sz="1200" dirty="0">
                <a:latin typeface="Calibri"/>
                <a:ea typeface="Calibri" panose="020F0502020204030204" pitchFamily="34" charset="0"/>
                <a:cs typeface="Times New Roman"/>
              </a:rPr>
              <a:t>; 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  <a:hlinkClick r:id="rId3"/>
              </a:rPr>
              <a:t>File:German colonial lord.jpg - Wikimedia Commons</a:t>
            </a:r>
            <a:endParaRPr lang="de-DE" sz="1200" u="sng" dirty="0">
              <a:solidFill>
                <a:srgbClr val="0000FF"/>
              </a:solidFill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Folie</a:t>
            </a:r>
            <a:r>
              <a:rPr lang="de-DE" sz="1200" dirty="0">
                <a:latin typeface="Calibri"/>
                <a:ea typeface="Calibri" panose="020F0502020204030204" pitchFamily="34" charset="0"/>
                <a:cs typeface="Times New Roman"/>
              </a:rPr>
              <a:t> 12/14-17: 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Von Togo bis </a:t>
            </a:r>
            <a:r>
              <a:rPr lang="de-DE" sz="1200" u="sng" dirty="0" err="1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Kiautschou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: SZ-Fotos von deutschen Kolonien - Politik - SZ.de (sueddeutsche.de)</a:t>
            </a:r>
            <a:endParaRPr lang="de-DE" sz="1200" dirty="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Foli2e </a:t>
            </a:r>
            <a:r>
              <a:rPr lang="de-DE" sz="1200" dirty="0">
                <a:latin typeface="Calibri"/>
                <a:ea typeface="Calibri" panose="020F0502020204030204" pitchFamily="34" charset="0"/>
                <a:cs typeface="Times New Roman"/>
              </a:rPr>
              <a:t>19/21-23: </a:t>
            </a:r>
            <a:r>
              <a:rPr lang="de-DE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LeMO Kaiserreich - Außenpolitik - Die Kolonie Deutsch-Ostafrika (dhm.de)</a:t>
            </a:r>
            <a:endParaRPr lang="de-DE" sz="12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Folie</a:t>
            </a:r>
            <a:r>
              <a:rPr lang="de-DE" sz="1200" dirty="0">
                <a:latin typeface="Calibri"/>
                <a:ea typeface="Calibri" panose="020F0502020204030204" pitchFamily="34" charset="0"/>
                <a:cs typeface="Times New Roman"/>
              </a:rPr>
              <a:t> 26-31: </a:t>
            </a:r>
            <a:r>
              <a:rPr lang="de-DE" sz="1200" u="sng" dirty="0">
                <a:solidFill>
                  <a:srgbClr val="0000FF"/>
                </a:solidFill>
                <a:latin typeface="Calibri"/>
                <a:ea typeface="Calibri" panose="020F0502020204030204" pitchFamily="34" charset="0"/>
                <a:cs typeface="Times New Roman"/>
              </a:rPr>
              <a:t>Bilder: Spuren einer unrühmlichen Geschichte - die deutsche Kolonialherrschaft in Namibia | tagesschau.de</a:t>
            </a:r>
            <a:endParaRPr lang="de-DE" sz="1200" dirty="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Folie 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Times New Roman"/>
              </a:rPr>
              <a:t>34-18: </a:t>
            </a:r>
            <a:r>
              <a:rPr lang="de-DE" sz="1200" u="sng" dirty="0">
                <a:solidFill>
                  <a:srgbClr val="0000FF"/>
                </a:solidFill>
                <a:latin typeface="Calibri"/>
                <a:ea typeface="Calibri" panose="020F0502020204030204" pitchFamily="34" charset="0"/>
                <a:cs typeface="Times New Roman"/>
                <a:hlinkClick r:id="rId5"/>
              </a:rPr>
              <a:t>Christliche</a:t>
            </a:r>
            <a:r>
              <a:rPr lang="de-DE" sz="1200" u="sng" dirty="0">
                <a:solidFill>
                  <a:srgbClr val="0000FF"/>
                </a:solidFill>
                <a:effectLst/>
                <a:latin typeface="Calibri"/>
                <a:ea typeface="Calibri" panose="020F0502020204030204" pitchFamily="34" charset="0"/>
                <a:cs typeface="Times New Roman"/>
                <a:hlinkClick r:id="rId5"/>
              </a:rPr>
              <a:t> Missionare - Wegbereiter und Kritiker der Kolonialmächte | deutschlandfunkkultur.de</a:t>
            </a:r>
            <a:endParaRPr lang="de-DE" sz="1200" dirty="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de-DE" sz="1200" u="sng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0" indent="0">
              <a:buNone/>
            </a:pPr>
            <a:r>
              <a:rPr lang="de-DE" sz="1200" err="1">
                <a:latin typeface="Calibri"/>
                <a:ea typeface="Calibri" panose="020F0502020204030204" pitchFamily="34" charset="0"/>
                <a:cs typeface="Calibri"/>
              </a:rPr>
              <a:t>ppt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</a:rPr>
              <a:t>/</a:t>
            </a:r>
            <a:r>
              <a:rPr lang="de-DE" sz="1200" err="1">
                <a:latin typeface="Calibri"/>
                <a:ea typeface="Calibri" panose="020F0502020204030204" pitchFamily="34" charset="0"/>
                <a:cs typeface="Calibri"/>
              </a:rPr>
              <a:t>worksheet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</a:rPr>
              <a:t> UE 1 Art</a:t>
            </a:r>
          </a:p>
          <a:p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Folie 2: Autor unbekannt,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German_colonial_lord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ca. 1885, Maße unbekannt; [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  <a:hlinkClick r:id="rId2"/>
              </a:rPr>
              <a:t>https://www.migazin.de/2020/09/23/kongo-konferenz-und-kolonialverbrechen/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 und 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  <a:hlinkClick r:id="rId6"/>
              </a:rPr>
              <a:t>https://commons.wikimedia.org/w/index.phpcurid=2562913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</a:rPr>
              <a:t>, Letzter Zugriff 03.05.2023]</a:t>
            </a:r>
          </a:p>
          <a:p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Folie 12/14-17: Archiv - Süddeutschen Zeitung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Photo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Autor unbekannt, Einheimischer Dienstbote mit deutschen Kindern im Jahr 1912 in Deutsch-Ostafrika, 1912, Maße unbekannt; [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  <a:hlinkClick r:id="rId7"/>
              </a:rPr>
              <a:t>https://www.sueddeutsche.de/politik/deutsche-kolonien-wo-die-deutsche-flagge-unter-palmen-wehte-1.1937908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Letzter Zugriff 03.05.2023]</a:t>
            </a:r>
            <a:endParaRPr lang="de-DE" sz="1200">
              <a:solidFill>
                <a:srgbClr val="000000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Folie 19/21-23: Deutsches Historisches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Musuem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/Lebendiges Museum Online: Autor unbekannt, In der Kolonie Deutsch-Ostafrika 1906, 1906, Maße unbekannt; [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  <a:hlinkClick r:id="rId4"/>
              </a:rPr>
              <a:t>https://www.dhm.de/lemo/kapitel/kaiserreich/aussenpolitik/die-kolonie-deutsch-ostafrika.html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Letzter Zugriff 03.05.2023]</a:t>
            </a:r>
          </a:p>
          <a:p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Folie 26-31: Autor unbekannt, Jahr unbekannt, Maße unbekannt; [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  <a:hlinkClick r:id="rId8"/>
              </a:rPr>
              <a:t>https://www.tagesschau.de/multimedia/bilder/namibia-kolonialzeit-101.html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Letzter Zugriff 18.01.2023]</a:t>
            </a:r>
          </a:p>
          <a:p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Folie 34-38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worksheet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 p. 4: ©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imago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images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 / </a:t>
            </a:r>
            <a:r>
              <a:rPr lang="de-DE" sz="1200" dirty="0" err="1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Arkivi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 , Autor unbekannt, Das Wissen der Mächtigen: Ein Missionar zeigt den Massai das Neue Testament, Jahr unbekannt, Maße unbekannt; [</a:t>
            </a:r>
            <a:r>
              <a:rPr lang="de-DE" sz="1200" dirty="0">
                <a:latin typeface="Calibri"/>
                <a:ea typeface="Calibri" panose="020F0502020204030204" pitchFamily="34" charset="0"/>
                <a:cs typeface="Calibri"/>
                <a:hlinkClick r:id="rId5"/>
              </a:rPr>
              <a:t>https://www.deutschlandfunkkultur.de/christliche-missionare-wegbereiter-und-kritiker-der-100.html</a:t>
            </a:r>
            <a:r>
              <a:rPr lang="de-DE" sz="12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, Letzter Zugriff 03.05.2023]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2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200" dirty="0"/>
          </a:p>
          <a:p>
            <a:endParaRPr lang="de-DE" sz="1200" dirty="0">
              <a:cs typeface="Calibri" panose="020F0502020204030204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1051F63-9B63-0894-8133-B7A394916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Abbildungen </a:t>
            </a:r>
            <a:r>
              <a:rPr lang="de-DE" dirty="0" err="1"/>
              <a:t>ppt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424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204e49-8dc6-4997-be5d-f944a9cb79f0">
      <Terms xmlns="http://schemas.microsoft.com/office/infopath/2007/PartnerControls"/>
    </lcf76f155ced4ddcb4097134ff3c332f>
    <TaxCatchAll xmlns="bec436b1-cd14-427f-8a69-effc2740519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A0AA6A6755D2B4A90582D97D278E680" ma:contentTypeVersion="11" ma:contentTypeDescription="Ein neues Dokument erstellen." ma:contentTypeScope="" ma:versionID="73125add2f683e9b78b8083ed2d75fde">
  <xsd:schema xmlns:xsd="http://www.w3.org/2001/XMLSchema" xmlns:xs="http://www.w3.org/2001/XMLSchema" xmlns:p="http://schemas.microsoft.com/office/2006/metadata/properties" xmlns:ns2="28204e49-8dc6-4997-be5d-f944a9cb79f0" xmlns:ns3="bec436b1-cd14-427f-8a69-effc2740519f" targetNamespace="http://schemas.microsoft.com/office/2006/metadata/properties" ma:root="true" ma:fieldsID="941eda5f81084f87a79416a4e8a2d7f1" ns2:_="" ns3:_="">
    <xsd:import namespace="28204e49-8dc6-4997-be5d-f944a9cb79f0"/>
    <xsd:import namespace="bec436b1-cd14-427f-8a69-effc27405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04e49-8dc6-4997-be5d-f944a9cb79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d0c615b8-3375-4daa-9ba1-5ffbd19556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436b1-cd14-427f-8a69-effc2740519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ca87f30-ba65-4cf1-acb9-5757045befbe}" ma:internalName="TaxCatchAll" ma:showField="CatchAllData" ma:web="bec436b1-cd14-427f-8a69-effc274051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49A92B-2225-495A-B8E3-9070F9E00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94245D-C5F4-42DA-A468-221E46BC286B}">
  <ds:schemaRefs>
    <ds:schemaRef ds:uri="http://schemas.microsoft.com/office/2006/metadata/properties"/>
    <ds:schemaRef ds:uri="http://schemas.microsoft.com/office/infopath/2007/PartnerControls"/>
    <ds:schemaRef ds:uri="28204e49-8dc6-4997-be5d-f944a9cb79f0"/>
    <ds:schemaRef ds:uri="bec436b1-cd14-427f-8a69-effc2740519f"/>
  </ds:schemaRefs>
</ds:datastoreItem>
</file>

<file path=customXml/itemProps3.xml><?xml version="1.0" encoding="utf-8"?>
<ds:datastoreItem xmlns:ds="http://schemas.openxmlformats.org/officeDocument/2006/customXml" ds:itemID="{066CD820-2059-4128-BA4B-2D7B26B93C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204e49-8dc6-4997-be5d-f944a9cb79f0"/>
    <ds:schemaRef ds:uri="bec436b1-cd14-427f-8a69-effc27405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</Words>
  <Application>Microsoft Office PowerPoint</Application>
  <PresentationFormat>Breitbild</PresentationFormat>
  <Paragraphs>367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4" baseType="lpstr">
      <vt:lpstr>Arial</vt:lpstr>
      <vt:lpstr>Bookman Old Style</vt:lpstr>
      <vt:lpstr>Calibri</vt:lpstr>
      <vt:lpstr>Calibri Light</vt:lpstr>
      <vt:lpstr>Congenial</vt:lpstr>
      <vt:lpstr>Symbol</vt:lpstr>
      <vt:lpstr>Times New Roman</vt:lpstr>
      <vt:lpstr>Wingdings</vt:lpstr>
      <vt:lpstr>Office</vt:lpstr>
      <vt:lpstr>the colonial gaze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goal of this lesson</vt:lpstr>
      <vt:lpstr>analysis in groups </vt:lpstr>
      <vt:lpstr>PowerPoint-Präsentation</vt:lpstr>
      <vt:lpstr>the colonial gaze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The Colonial Gaze</vt:lpstr>
      <vt:lpstr>PowerPoint-Präsentation</vt:lpstr>
      <vt:lpstr>PowerPoint-Präsentation</vt:lpstr>
      <vt:lpstr>PowerPoint-Präsentation</vt:lpstr>
      <vt:lpstr>PowerPoint-Präsentation</vt:lpstr>
      <vt:lpstr>Analysis</vt:lpstr>
      <vt:lpstr>PowerPoint-Präsentation</vt:lpstr>
      <vt:lpstr>Composition + Effects</vt:lpstr>
      <vt:lpstr>Composition + Effects</vt:lpstr>
      <vt:lpstr>Composition + Effects</vt:lpstr>
      <vt:lpstr>Color/Contrast + Effects</vt:lpstr>
      <vt:lpstr>Other things </vt:lpstr>
      <vt:lpstr>Reference to speeches </vt:lpstr>
      <vt:lpstr>Quellen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analysis in groups </vt:lpstr>
      <vt:lpstr>analysis in groups </vt:lpstr>
      <vt:lpstr>presentation</vt:lpstr>
      <vt:lpstr>the colonial gaze</vt:lpstr>
      <vt:lpstr>the colonial gaze</vt:lpstr>
      <vt:lpstr> „How to make the colonial gaze visible“</vt:lpstr>
      <vt:lpstr>Quellen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colonial view</dc:title>
  <dc:creator>Rebekka Karbstein</dc:creator>
  <cp:lastModifiedBy>Uwe</cp:lastModifiedBy>
  <cp:revision>73</cp:revision>
  <dcterms:created xsi:type="dcterms:W3CDTF">2023-01-18T18:49:01Z</dcterms:created>
  <dcterms:modified xsi:type="dcterms:W3CDTF">2024-01-08T12:55:56Z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0x0101002A0AA6A6755D2B4A90582D97D278E680</vt:lpwstr>
  </property>
  <property fmtid="{D5CDD505-2E9C-101B-9397-08002B2CF9AE}" pid="3" name="Order">
    <vt:r8>4300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