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6"/>
  </p:notesMasterIdLst>
  <p:sldIdLst>
    <p:sldId id="256" r:id="rId2"/>
    <p:sldId id="257" r:id="rId3"/>
    <p:sldId id="259" r:id="rId4"/>
    <p:sldId id="261"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075"/>
    <p:restoredTop sz="79985"/>
  </p:normalViewPr>
  <p:slideViewPr>
    <p:cSldViewPr snapToGrid="0">
      <p:cViewPr varScale="1">
        <p:scale>
          <a:sx n="61" d="100"/>
          <a:sy n="61" d="100"/>
        </p:scale>
        <p:origin x="240" y="7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F6C53A-2014-2A4F-A977-394C87AC70AF}" type="datetimeFigureOut">
              <a:rPr lang="de-DE" smtClean="0"/>
              <a:t>27.05.23</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FE85DF-CE45-5F46-92DC-BD21145510FE}" type="slidenum">
              <a:rPr lang="de-DE" smtClean="0"/>
              <a:t>‹Nr.›</a:t>
            </a:fld>
            <a:endParaRPr lang="de-DE"/>
          </a:p>
        </p:txBody>
      </p:sp>
    </p:spTree>
    <p:extLst>
      <p:ext uri="{BB962C8B-B14F-4D97-AF65-F5344CB8AC3E}">
        <p14:creationId xmlns:p14="http://schemas.microsoft.com/office/powerpoint/2010/main" val="2977946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1: Quote </a:t>
            </a:r>
            <a:r>
              <a:rPr lang="de-DE" dirty="0" err="1"/>
              <a:t>by</a:t>
            </a:r>
            <a:r>
              <a:rPr lang="de-DE" dirty="0"/>
              <a:t> </a:t>
            </a:r>
            <a:r>
              <a:rPr lang="de-DE" dirty="0" err="1"/>
              <a:t>Nigerian</a:t>
            </a:r>
            <a:r>
              <a:rPr lang="de-DE" dirty="0"/>
              <a:t> </a:t>
            </a:r>
            <a:r>
              <a:rPr lang="de-DE" dirty="0" err="1"/>
              <a:t>author</a:t>
            </a:r>
            <a:r>
              <a:rPr lang="de-DE" dirty="0"/>
              <a:t> </a:t>
            </a:r>
            <a:r>
              <a:rPr lang="de-DE" dirty="0" err="1"/>
              <a:t>Chimamanda</a:t>
            </a:r>
            <a:r>
              <a:rPr lang="de-DE" dirty="0"/>
              <a:t> Ngozi </a:t>
            </a:r>
            <a:r>
              <a:rPr lang="de-DE" dirty="0" err="1"/>
              <a:t>Adichie</a:t>
            </a:r>
            <a:r>
              <a:rPr lang="de-DE" dirty="0"/>
              <a:t> </a:t>
            </a:r>
            <a:r>
              <a:rPr lang="de-DE" dirty="0" err="1"/>
              <a:t>from</a:t>
            </a:r>
            <a:r>
              <a:rPr lang="de-DE" dirty="0"/>
              <a:t> a </a:t>
            </a:r>
            <a:r>
              <a:rPr lang="de-DE" b="0" i="0" u="none" strike="noStrike" dirty="0" err="1">
                <a:solidFill>
                  <a:srgbClr val="050505"/>
                </a:solidFill>
                <a:effectLst/>
                <a:latin typeface="system-ui"/>
              </a:rPr>
              <a:t>keynote</a:t>
            </a:r>
            <a:r>
              <a:rPr lang="de-DE" b="0" i="0" u="none" strike="noStrike" dirty="0">
                <a:solidFill>
                  <a:srgbClr val="050505"/>
                </a:solidFill>
                <a:effectLst/>
                <a:latin typeface="system-ui"/>
              </a:rPr>
              <a:t> </a:t>
            </a:r>
            <a:r>
              <a:rPr lang="de-DE" b="0" i="0" u="none" strike="noStrike" dirty="0" err="1">
                <a:solidFill>
                  <a:srgbClr val="050505"/>
                </a:solidFill>
                <a:effectLst/>
                <a:latin typeface="system-ui"/>
              </a:rPr>
              <a:t>speech</a:t>
            </a:r>
            <a:r>
              <a:rPr lang="de-DE" b="0" i="0" u="none" strike="noStrike" dirty="0">
                <a:solidFill>
                  <a:srgbClr val="050505"/>
                </a:solidFill>
                <a:effectLst/>
                <a:latin typeface="system-ui"/>
              </a:rPr>
              <a:t> at </a:t>
            </a:r>
            <a:r>
              <a:rPr lang="de-DE" b="0" i="0" u="none" strike="noStrike" dirty="0" err="1">
                <a:solidFill>
                  <a:srgbClr val="050505"/>
                </a:solidFill>
                <a:effectLst/>
                <a:latin typeface="system-ui"/>
              </a:rPr>
              <a:t>the</a:t>
            </a:r>
            <a:r>
              <a:rPr lang="de-DE" b="0" i="0" u="none" strike="noStrike" dirty="0">
                <a:solidFill>
                  <a:srgbClr val="050505"/>
                </a:solidFill>
                <a:effectLst/>
                <a:latin typeface="system-ui"/>
              </a:rPr>
              <a:t> </a:t>
            </a:r>
            <a:r>
              <a:rPr lang="de-DE" b="0" i="0" u="none" strike="noStrike" dirty="0" err="1">
                <a:solidFill>
                  <a:srgbClr val="050505"/>
                </a:solidFill>
                <a:effectLst/>
                <a:latin typeface="system-ui"/>
              </a:rPr>
              <a:t>opening</a:t>
            </a:r>
            <a:r>
              <a:rPr lang="de-DE" b="0" i="0" u="none" strike="noStrike" dirty="0">
                <a:solidFill>
                  <a:srgbClr val="050505"/>
                </a:solidFill>
                <a:effectLst/>
                <a:latin typeface="system-ui"/>
              </a:rPr>
              <a:t> </a:t>
            </a:r>
            <a:r>
              <a:rPr lang="de-DE" b="0" i="0" u="none" strike="noStrike" dirty="0" err="1">
                <a:solidFill>
                  <a:srgbClr val="050505"/>
                </a:solidFill>
                <a:effectLst/>
                <a:latin typeface="system-ui"/>
              </a:rPr>
              <a:t>of</a:t>
            </a:r>
            <a:r>
              <a:rPr lang="de-DE" b="0" i="0" u="none" strike="noStrike" dirty="0">
                <a:solidFill>
                  <a:srgbClr val="050505"/>
                </a:solidFill>
                <a:effectLst/>
                <a:latin typeface="system-ui"/>
              </a:rPr>
              <a:t> Humboldt Forum in Berlin</a:t>
            </a:r>
          </a:p>
          <a:p>
            <a:endParaRPr lang="de-DE" b="0" i="0" u="none" strike="noStrike" dirty="0">
              <a:solidFill>
                <a:srgbClr val="050505"/>
              </a:solidFill>
              <a:effectLst/>
              <a:latin typeface="system-ui"/>
            </a:endParaRPr>
          </a:p>
          <a:p>
            <a:r>
              <a:rPr lang="de-DE" b="1" i="0" u="none" strike="noStrike" dirty="0">
                <a:solidFill>
                  <a:srgbClr val="050505"/>
                </a:solidFill>
                <a:effectLst/>
                <a:latin typeface="system-ui"/>
              </a:rPr>
              <a:t>Erklärung</a:t>
            </a:r>
            <a:r>
              <a:rPr lang="de-DE" b="0" i="0" u="none" strike="noStrike" dirty="0">
                <a:solidFill>
                  <a:srgbClr val="050505"/>
                </a:solidFill>
                <a:effectLst/>
                <a:latin typeface="system-ui"/>
              </a:rPr>
              <a:t>: Jede der ausgewiesenen „</a:t>
            </a:r>
            <a:r>
              <a:rPr lang="de-DE" b="0" i="0" u="none" strike="noStrike" dirty="0" err="1">
                <a:solidFill>
                  <a:srgbClr val="050505"/>
                </a:solidFill>
                <a:effectLst/>
                <a:latin typeface="system-ui"/>
              </a:rPr>
              <a:t>Lessons</a:t>
            </a:r>
            <a:r>
              <a:rPr lang="de-DE" b="0" i="0" u="none" strike="noStrike" dirty="0">
                <a:solidFill>
                  <a:srgbClr val="050505"/>
                </a:solidFill>
                <a:effectLst/>
                <a:latin typeface="system-ui"/>
              </a:rPr>
              <a:t>“ war während der Durchführung des Projektes für 75 Minuten geplant.</a:t>
            </a:r>
            <a:endParaRPr lang="de-DE" dirty="0"/>
          </a:p>
        </p:txBody>
      </p:sp>
      <p:sp>
        <p:nvSpPr>
          <p:cNvPr id="4" name="Foliennummernplatzhalter 3"/>
          <p:cNvSpPr>
            <a:spLocks noGrp="1"/>
          </p:cNvSpPr>
          <p:nvPr>
            <p:ph type="sldNum" sz="quarter" idx="5"/>
          </p:nvPr>
        </p:nvSpPr>
        <p:spPr/>
        <p:txBody>
          <a:bodyPr/>
          <a:lstStyle/>
          <a:p>
            <a:fld id="{DAFE85DF-CE45-5F46-92DC-BD21145510FE}" type="slidenum">
              <a:rPr lang="de-DE" smtClean="0"/>
              <a:t>1</a:t>
            </a:fld>
            <a:endParaRPr lang="de-DE"/>
          </a:p>
        </p:txBody>
      </p:sp>
    </p:spTree>
    <p:extLst>
      <p:ext uri="{BB962C8B-B14F-4D97-AF65-F5344CB8AC3E}">
        <p14:creationId xmlns:p14="http://schemas.microsoft.com/office/powerpoint/2010/main" val="1218522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possibe</a:t>
            </a:r>
            <a:r>
              <a:rPr lang="de-DE" dirty="0"/>
              <a:t> </a:t>
            </a:r>
            <a:r>
              <a:rPr lang="de-DE" dirty="0" err="1"/>
              <a:t>aspects</a:t>
            </a:r>
            <a:r>
              <a:rPr lang="de-DE" dirty="0"/>
              <a:t>: </a:t>
            </a:r>
            <a:r>
              <a:rPr lang="de-DE" dirty="0" err="1"/>
              <a:t>language</a:t>
            </a:r>
            <a:r>
              <a:rPr lang="de-DE" dirty="0"/>
              <a:t>, </a:t>
            </a:r>
            <a:r>
              <a:rPr lang="de-DE" dirty="0" err="1"/>
              <a:t>discrimination</a:t>
            </a:r>
            <a:r>
              <a:rPr lang="de-DE" dirty="0"/>
              <a:t>, </a:t>
            </a:r>
            <a:r>
              <a:rPr lang="de-DE" dirty="0" err="1"/>
              <a:t>slave</a:t>
            </a:r>
            <a:r>
              <a:rPr lang="de-DE" dirty="0"/>
              <a:t> trade, </a:t>
            </a:r>
            <a:r>
              <a:rPr lang="de-DE" dirty="0" err="1"/>
              <a:t>stolen</a:t>
            </a:r>
            <a:r>
              <a:rPr lang="de-DE" dirty="0"/>
              <a:t> </a:t>
            </a:r>
            <a:r>
              <a:rPr lang="de-DE" dirty="0" err="1"/>
              <a:t>artefacts</a:t>
            </a:r>
            <a:r>
              <a:rPr lang="de-DE" dirty="0"/>
              <a:t>, </a:t>
            </a:r>
            <a:r>
              <a:rPr lang="de-DE" dirty="0" err="1"/>
              <a:t>religion</a:t>
            </a:r>
            <a:r>
              <a:rPr lang="de-DE" dirty="0"/>
              <a:t>, Commonwealth </a:t>
            </a:r>
            <a:r>
              <a:rPr lang="de-DE" dirty="0" err="1"/>
              <a:t>of</a:t>
            </a:r>
            <a:r>
              <a:rPr lang="de-DE" dirty="0"/>
              <a:t> </a:t>
            </a:r>
            <a:r>
              <a:rPr lang="de-DE" dirty="0" err="1"/>
              <a:t>Nations</a:t>
            </a:r>
            <a:r>
              <a:rPr lang="de-DE" dirty="0"/>
              <a:t>, </a:t>
            </a:r>
            <a:r>
              <a:rPr lang="de-DE" dirty="0" err="1"/>
              <a:t>diseases</a:t>
            </a:r>
            <a:r>
              <a:rPr lang="de-DE" dirty="0"/>
              <a:t>, </a:t>
            </a:r>
            <a:r>
              <a:rPr lang="de-DE" dirty="0" err="1"/>
              <a:t>economy</a:t>
            </a:r>
            <a:r>
              <a:rPr lang="de-DE" dirty="0"/>
              <a:t>, </a:t>
            </a:r>
            <a:r>
              <a:rPr lang="de-DE" dirty="0" err="1"/>
              <a:t>currency</a:t>
            </a:r>
            <a:r>
              <a:rPr lang="de-DE" dirty="0"/>
              <a:t>, </a:t>
            </a:r>
            <a:r>
              <a:rPr lang="de-DE" dirty="0" err="1"/>
              <a:t>civil</a:t>
            </a:r>
            <a:r>
              <a:rPr lang="de-DE" dirty="0"/>
              <a:t> wars/</a:t>
            </a:r>
            <a:r>
              <a:rPr lang="de-DE" dirty="0" err="1"/>
              <a:t>conflicts</a:t>
            </a:r>
            <a:r>
              <a:rPr lang="de-DE" dirty="0"/>
              <a:t>, </a:t>
            </a:r>
            <a:r>
              <a:rPr lang="de-DE" dirty="0" err="1"/>
              <a:t>exploitation</a:t>
            </a:r>
            <a:r>
              <a:rPr lang="de-DE" dirty="0"/>
              <a:t> </a:t>
            </a:r>
            <a:r>
              <a:rPr lang="de-DE" dirty="0" err="1"/>
              <a:t>of</a:t>
            </a:r>
            <a:r>
              <a:rPr lang="de-DE" dirty="0"/>
              <a:t> </a:t>
            </a:r>
            <a:r>
              <a:rPr lang="de-DE" dirty="0" err="1"/>
              <a:t>natural</a:t>
            </a:r>
            <a:r>
              <a:rPr lang="de-DE" dirty="0"/>
              <a:t> </a:t>
            </a:r>
            <a:r>
              <a:rPr lang="de-DE" dirty="0" err="1"/>
              <a:t>resources</a:t>
            </a:r>
            <a:r>
              <a:rPr lang="de-DE" dirty="0"/>
              <a:t>, </a:t>
            </a:r>
            <a:r>
              <a:rPr lang="de-DE" dirty="0" err="1"/>
              <a:t>education</a:t>
            </a:r>
            <a:r>
              <a:rPr lang="de-DE" dirty="0"/>
              <a:t>, </a:t>
            </a:r>
            <a:r>
              <a:rPr lang="de-DE" dirty="0" err="1"/>
              <a:t>ideology</a:t>
            </a:r>
            <a:r>
              <a:rPr lang="de-DE" dirty="0"/>
              <a:t>, </a:t>
            </a:r>
            <a:r>
              <a:rPr lang="de-DE" dirty="0" err="1"/>
              <a:t>political</a:t>
            </a:r>
            <a:r>
              <a:rPr lang="de-DE" dirty="0"/>
              <a:t> </a:t>
            </a:r>
            <a:r>
              <a:rPr lang="de-DE" dirty="0" err="1"/>
              <a:t>instability</a:t>
            </a:r>
            <a:r>
              <a:rPr lang="de-DE" dirty="0"/>
              <a:t>, …</a:t>
            </a:r>
          </a:p>
        </p:txBody>
      </p:sp>
      <p:sp>
        <p:nvSpPr>
          <p:cNvPr id="4" name="Foliennummernplatzhalter 3"/>
          <p:cNvSpPr>
            <a:spLocks noGrp="1"/>
          </p:cNvSpPr>
          <p:nvPr>
            <p:ph type="sldNum" sz="quarter" idx="5"/>
          </p:nvPr>
        </p:nvSpPr>
        <p:spPr/>
        <p:txBody>
          <a:bodyPr/>
          <a:lstStyle/>
          <a:p>
            <a:fld id="{DAFE85DF-CE45-5F46-92DC-BD21145510FE}" type="slidenum">
              <a:rPr lang="de-DE" smtClean="0"/>
              <a:t>2</a:t>
            </a:fld>
            <a:endParaRPr lang="de-DE"/>
          </a:p>
        </p:txBody>
      </p:sp>
    </p:spTree>
    <p:extLst>
      <p:ext uri="{BB962C8B-B14F-4D97-AF65-F5344CB8AC3E}">
        <p14:creationId xmlns:p14="http://schemas.microsoft.com/office/powerpoint/2010/main" val="14197617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2400" b="1" dirty="0"/>
              <a:t>Erklärung: </a:t>
            </a:r>
            <a:r>
              <a:rPr lang="de-DE" sz="2400" b="0" dirty="0"/>
              <a:t>Nachdem die Analyse der Karikaturen abgeschlossen wurde, sollten die Schüler*innen allgemeine Informationstexte zum Kolonialismus bekommen (z.B. Camden Town 2020, S. 158-161) anhand derer sie einen thematischen Überblick bekommen und eine Vokabelliste erstellen. Ein Vorschlag einer solchen Vokabelliste (passend zu ebd.) findet sich im Anhang.</a:t>
            </a:r>
          </a:p>
          <a:p>
            <a:endParaRPr lang="de-DE" sz="2400" b="0" dirty="0"/>
          </a:p>
          <a:p>
            <a:r>
              <a:rPr lang="de-DE" sz="2400" b="1" dirty="0"/>
              <a:t>Hausaufgabe: </a:t>
            </a:r>
            <a:r>
              <a:rPr lang="de-DE" sz="2400" b="0" dirty="0"/>
              <a:t>Die Schüler*innen sollen einen Zeitstrahl erstellen, um eine Übersicht über den Kolonialismus zu erhalten. Die didaktische Reduktion und thematische Fokussierung dieses Projektes sieht vor, dass es einen Zeitstrahl zur Beziehung zwischen Großbritannien und Nigeria und Deutschland und Namibia gibt.</a:t>
            </a:r>
          </a:p>
        </p:txBody>
      </p:sp>
      <p:sp>
        <p:nvSpPr>
          <p:cNvPr id="4" name="Foliennummernplatzhalter 3"/>
          <p:cNvSpPr>
            <a:spLocks noGrp="1"/>
          </p:cNvSpPr>
          <p:nvPr>
            <p:ph type="sldNum" sz="quarter" idx="5"/>
          </p:nvPr>
        </p:nvSpPr>
        <p:spPr/>
        <p:txBody>
          <a:bodyPr/>
          <a:lstStyle/>
          <a:p>
            <a:fld id="{DAFE85DF-CE45-5F46-92DC-BD21145510FE}" type="slidenum">
              <a:rPr lang="de-DE" smtClean="0"/>
              <a:t>3</a:t>
            </a:fld>
            <a:endParaRPr lang="de-DE"/>
          </a:p>
        </p:txBody>
      </p:sp>
    </p:spTree>
    <p:extLst>
      <p:ext uri="{BB962C8B-B14F-4D97-AF65-F5344CB8AC3E}">
        <p14:creationId xmlns:p14="http://schemas.microsoft.com/office/powerpoint/2010/main" val="3902659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2400" b="1" dirty="0"/>
              <a:t>Erklärung: </a:t>
            </a:r>
            <a:r>
              <a:rPr lang="de-DE" sz="2400" b="0" dirty="0"/>
              <a:t>Die Aufgaben basierend auf Camden Town 2020, S.170. Sie können allerdings auch abgewandelt werden. Das Ziel der Beschäftigung mit dem TED Talk ist, dass den Schüler*innen das erste Mal der Zusammenhang zwischen historischen Erzählungen und nationalen/individuellen Identitäten bewusst wird, welcher sich durch das gesamte Projekt zieht.</a:t>
            </a:r>
          </a:p>
        </p:txBody>
      </p:sp>
      <p:sp>
        <p:nvSpPr>
          <p:cNvPr id="4" name="Foliennummernplatzhalter 3"/>
          <p:cNvSpPr>
            <a:spLocks noGrp="1"/>
          </p:cNvSpPr>
          <p:nvPr>
            <p:ph type="sldNum" sz="quarter" idx="5"/>
          </p:nvPr>
        </p:nvSpPr>
        <p:spPr/>
        <p:txBody>
          <a:bodyPr/>
          <a:lstStyle/>
          <a:p>
            <a:fld id="{DAFE85DF-CE45-5F46-92DC-BD21145510FE}" type="slidenum">
              <a:rPr lang="de-DE" smtClean="0"/>
              <a:t>4</a:t>
            </a:fld>
            <a:endParaRPr lang="de-DE"/>
          </a:p>
        </p:txBody>
      </p:sp>
    </p:spTree>
    <p:extLst>
      <p:ext uri="{BB962C8B-B14F-4D97-AF65-F5344CB8AC3E}">
        <p14:creationId xmlns:p14="http://schemas.microsoft.com/office/powerpoint/2010/main" val="4201835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de-DE"/>
              <a:t>Mastertitelformat bearbeiten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de-DE"/>
              <a:t>Mastertitelformat bearbeiten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de-DE"/>
              <a:t>Mastertitelformat bearbeiten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e-DE"/>
              <a:t>Mastertitelformat bearbeiten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de-DE"/>
              <a:t>Mastertitelformat bearbeiten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de-DE"/>
              <a:t>Mastertitelformat bearbeiten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de-DE"/>
              <a:t>Mastertitelformat bearbeiten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e-DE"/>
              <a:t>Mastertitelformat bearbeiten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‹Nr.›</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de-DE"/>
              <a:t>Mastertitelformat bearbeiten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für Zitat">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e-DE"/>
              <a:t>Mastertitelformat bearbeiten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hr oder Falsch">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de-DE"/>
              <a:t>Mastertitelformat bearbeiten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ncho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de-DE"/>
              <a:t>Mastertitelformat bearbeiten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de-DE"/>
              <a:t>Mastertitelformat bearbeiten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5/27/23</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‹Nr.›</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D9Ihs241ze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54F3E8-1093-7E79-976F-C0C26B27E7CB}"/>
              </a:ext>
            </a:extLst>
          </p:cNvPr>
          <p:cNvSpPr>
            <a:spLocks noGrp="1"/>
          </p:cNvSpPr>
          <p:nvPr>
            <p:ph type="ctrTitle"/>
          </p:nvPr>
        </p:nvSpPr>
        <p:spPr/>
        <p:txBody>
          <a:bodyPr/>
          <a:lstStyle/>
          <a:p>
            <a:r>
              <a:rPr lang="en-GB" dirty="0"/>
              <a:t>“Art lives in history and history lives in art.“</a:t>
            </a:r>
            <a:r>
              <a:rPr lang="en-GB" baseline="30000" dirty="0"/>
              <a:t>1</a:t>
            </a:r>
            <a:endParaRPr lang="en-GB" dirty="0"/>
          </a:p>
        </p:txBody>
      </p:sp>
      <p:sp>
        <p:nvSpPr>
          <p:cNvPr id="3" name="Untertitel 2">
            <a:extLst>
              <a:ext uri="{FF2B5EF4-FFF2-40B4-BE49-F238E27FC236}">
                <a16:creationId xmlns:a16="http://schemas.microsoft.com/office/drawing/2014/main" id="{019EFF07-7DF1-5D17-F9F1-BECEE8CF9969}"/>
              </a:ext>
            </a:extLst>
          </p:cNvPr>
          <p:cNvSpPr>
            <a:spLocks noGrp="1"/>
          </p:cNvSpPr>
          <p:nvPr>
            <p:ph type="subTitle" idx="1"/>
          </p:nvPr>
        </p:nvSpPr>
        <p:spPr/>
        <p:txBody>
          <a:bodyPr/>
          <a:lstStyle/>
          <a:p>
            <a:r>
              <a:rPr lang="en-GB" dirty="0"/>
              <a:t>Colonialism and Arts – An interdisciplinary unit </a:t>
            </a:r>
          </a:p>
        </p:txBody>
      </p:sp>
    </p:spTree>
    <p:extLst>
      <p:ext uri="{BB962C8B-B14F-4D97-AF65-F5344CB8AC3E}">
        <p14:creationId xmlns:p14="http://schemas.microsoft.com/office/powerpoint/2010/main" val="313907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6F92AF-4E90-0B85-9D46-877075D169C8}"/>
              </a:ext>
            </a:extLst>
          </p:cNvPr>
          <p:cNvSpPr>
            <a:spLocks noGrp="1"/>
          </p:cNvSpPr>
          <p:nvPr>
            <p:ph type="title"/>
          </p:nvPr>
        </p:nvSpPr>
        <p:spPr>
          <a:xfrm>
            <a:off x="1640156" y="641976"/>
            <a:ext cx="8911687" cy="609604"/>
          </a:xfrm>
        </p:spPr>
        <p:txBody>
          <a:bodyPr>
            <a:normAutofit/>
          </a:bodyPr>
          <a:lstStyle/>
          <a:p>
            <a:r>
              <a:rPr lang="en-GB" sz="2900" u="sng" dirty="0"/>
              <a:t>Lesson 1: The Impact of Colonialism</a:t>
            </a:r>
          </a:p>
        </p:txBody>
      </p:sp>
      <p:sp>
        <p:nvSpPr>
          <p:cNvPr id="3" name="Inhaltsplatzhalter 2">
            <a:extLst>
              <a:ext uri="{FF2B5EF4-FFF2-40B4-BE49-F238E27FC236}">
                <a16:creationId xmlns:a16="http://schemas.microsoft.com/office/drawing/2014/main" id="{CC6043E4-D0DB-9D1F-E8A2-C35550BA9B6A}"/>
              </a:ext>
            </a:extLst>
          </p:cNvPr>
          <p:cNvSpPr>
            <a:spLocks noGrp="1"/>
          </p:cNvSpPr>
          <p:nvPr>
            <p:ph idx="1"/>
          </p:nvPr>
        </p:nvSpPr>
        <p:spPr>
          <a:xfrm>
            <a:off x="1640156" y="1582056"/>
            <a:ext cx="9864456" cy="1161143"/>
          </a:xfrm>
        </p:spPr>
        <p:txBody>
          <a:bodyPr>
            <a:normAutofit/>
          </a:bodyPr>
          <a:lstStyle/>
          <a:p>
            <a:r>
              <a:rPr lang="en-GB" sz="2400" dirty="0"/>
              <a:t>What impact does historical colonialism still have on our world?</a:t>
            </a:r>
          </a:p>
        </p:txBody>
      </p:sp>
      <p:sp>
        <p:nvSpPr>
          <p:cNvPr id="4" name="Inhaltsplatzhalter 2">
            <a:extLst>
              <a:ext uri="{FF2B5EF4-FFF2-40B4-BE49-F238E27FC236}">
                <a16:creationId xmlns:a16="http://schemas.microsoft.com/office/drawing/2014/main" id="{E6560AE9-0A51-A12F-FA75-D6614C38E930}"/>
              </a:ext>
            </a:extLst>
          </p:cNvPr>
          <p:cNvSpPr txBox="1">
            <a:spLocks/>
          </p:cNvSpPr>
          <p:nvPr/>
        </p:nvSpPr>
        <p:spPr>
          <a:xfrm>
            <a:off x="1640156" y="5054881"/>
            <a:ext cx="9864456" cy="146203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GB" sz="2400" dirty="0"/>
              <a:t>Definition </a:t>
            </a:r>
            <a:r>
              <a:rPr lang="en-GB" sz="2400" i="1" dirty="0"/>
              <a:t>Postcolonialism</a:t>
            </a:r>
            <a:r>
              <a:rPr lang="en-GB" sz="2400" dirty="0"/>
              <a:t>: It’s an umbrella term for the field of study about the impact that colonialism has had and still has on societies and cultures around the world.</a:t>
            </a:r>
          </a:p>
        </p:txBody>
      </p:sp>
    </p:spTree>
    <p:extLst>
      <p:ext uri="{BB962C8B-B14F-4D97-AF65-F5344CB8AC3E}">
        <p14:creationId xmlns:p14="http://schemas.microsoft.com/office/powerpoint/2010/main" val="2133983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6F92AF-4E90-0B85-9D46-877075D169C8}"/>
              </a:ext>
            </a:extLst>
          </p:cNvPr>
          <p:cNvSpPr>
            <a:spLocks noGrp="1"/>
          </p:cNvSpPr>
          <p:nvPr>
            <p:ph type="title"/>
          </p:nvPr>
        </p:nvSpPr>
        <p:spPr>
          <a:xfrm>
            <a:off x="1640156" y="641976"/>
            <a:ext cx="8911687" cy="609604"/>
          </a:xfrm>
        </p:spPr>
        <p:txBody>
          <a:bodyPr>
            <a:normAutofit/>
          </a:bodyPr>
          <a:lstStyle/>
          <a:p>
            <a:r>
              <a:rPr lang="en-GB" sz="2900" u="sng" dirty="0"/>
              <a:t>Lesson 1: The Impact of Colonialism</a:t>
            </a:r>
          </a:p>
        </p:txBody>
      </p:sp>
      <p:sp>
        <p:nvSpPr>
          <p:cNvPr id="3" name="Inhaltsplatzhalter 2">
            <a:extLst>
              <a:ext uri="{FF2B5EF4-FFF2-40B4-BE49-F238E27FC236}">
                <a16:creationId xmlns:a16="http://schemas.microsoft.com/office/drawing/2014/main" id="{CC6043E4-D0DB-9D1F-E8A2-C35550BA9B6A}"/>
              </a:ext>
            </a:extLst>
          </p:cNvPr>
          <p:cNvSpPr>
            <a:spLocks noGrp="1"/>
          </p:cNvSpPr>
          <p:nvPr>
            <p:ph idx="1"/>
          </p:nvPr>
        </p:nvSpPr>
        <p:spPr>
          <a:xfrm>
            <a:off x="1640156" y="1582056"/>
            <a:ext cx="9864456" cy="1161143"/>
          </a:xfrm>
        </p:spPr>
        <p:txBody>
          <a:bodyPr>
            <a:normAutofit/>
          </a:bodyPr>
          <a:lstStyle/>
          <a:p>
            <a:r>
              <a:rPr lang="en-GB" sz="2400" dirty="0"/>
              <a:t>Describe and analyse the cartoons and their message.</a:t>
            </a:r>
          </a:p>
        </p:txBody>
      </p:sp>
      <p:pic>
        <p:nvPicPr>
          <p:cNvPr id="6" name="Grafik 5" descr="Ein Bild, das Text enthält.&#10;&#10;Automatisch generierte Beschreibung">
            <a:extLst>
              <a:ext uri="{FF2B5EF4-FFF2-40B4-BE49-F238E27FC236}">
                <a16:creationId xmlns:a16="http://schemas.microsoft.com/office/drawing/2014/main" id="{BE070C4E-4AF8-E98A-0110-5F6230E81598}"/>
              </a:ext>
            </a:extLst>
          </p:cNvPr>
          <p:cNvPicPr>
            <a:picLocks noChangeAspect="1"/>
          </p:cNvPicPr>
          <p:nvPr/>
        </p:nvPicPr>
        <p:blipFill>
          <a:blip r:embed="rId3"/>
          <a:stretch>
            <a:fillRect/>
          </a:stretch>
        </p:blipFill>
        <p:spPr>
          <a:xfrm>
            <a:off x="7524295" y="2626229"/>
            <a:ext cx="3732978" cy="4005664"/>
          </a:xfrm>
          <a:prstGeom prst="rect">
            <a:avLst/>
          </a:prstGeom>
        </p:spPr>
      </p:pic>
      <p:pic>
        <p:nvPicPr>
          <p:cNvPr id="8" name="Grafik 7" descr="Ein Bild, das Text, Buch enthält.&#10;&#10;Automatisch generierte Beschreibung">
            <a:extLst>
              <a:ext uri="{FF2B5EF4-FFF2-40B4-BE49-F238E27FC236}">
                <a16:creationId xmlns:a16="http://schemas.microsoft.com/office/drawing/2014/main" id="{D08C4CFF-CFE0-EA24-5656-4D532F6EB380}"/>
              </a:ext>
            </a:extLst>
          </p:cNvPr>
          <p:cNvPicPr>
            <a:picLocks noChangeAspect="1"/>
          </p:cNvPicPr>
          <p:nvPr/>
        </p:nvPicPr>
        <p:blipFill>
          <a:blip r:embed="rId4"/>
          <a:stretch>
            <a:fillRect/>
          </a:stretch>
        </p:blipFill>
        <p:spPr>
          <a:xfrm>
            <a:off x="403678" y="2931884"/>
            <a:ext cx="5692321" cy="3700009"/>
          </a:xfrm>
          <a:prstGeom prst="rect">
            <a:avLst/>
          </a:prstGeom>
        </p:spPr>
      </p:pic>
    </p:spTree>
    <p:extLst>
      <p:ext uri="{BB962C8B-B14F-4D97-AF65-F5344CB8AC3E}">
        <p14:creationId xmlns:p14="http://schemas.microsoft.com/office/powerpoint/2010/main" val="408448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6F92AF-4E90-0B85-9D46-877075D169C8}"/>
              </a:ext>
            </a:extLst>
          </p:cNvPr>
          <p:cNvSpPr>
            <a:spLocks noGrp="1"/>
          </p:cNvSpPr>
          <p:nvPr>
            <p:ph type="title"/>
          </p:nvPr>
        </p:nvSpPr>
        <p:spPr>
          <a:xfrm>
            <a:off x="1640156" y="641976"/>
            <a:ext cx="8911687" cy="609604"/>
          </a:xfrm>
        </p:spPr>
        <p:txBody>
          <a:bodyPr>
            <a:normAutofit/>
          </a:bodyPr>
          <a:lstStyle/>
          <a:p>
            <a:r>
              <a:rPr lang="en-GB" sz="2900" u="sng" dirty="0"/>
              <a:t>Lesson 1: The Impact of Colonialism</a:t>
            </a:r>
          </a:p>
        </p:txBody>
      </p:sp>
      <p:sp>
        <p:nvSpPr>
          <p:cNvPr id="3" name="Inhaltsplatzhalter 2">
            <a:extLst>
              <a:ext uri="{FF2B5EF4-FFF2-40B4-BE49-F238E27FC236}">
                <a16:creationId xmlns:a16="http://schemas.microsoft.com/office/drawing/2014/main" id="{CC6043E4-D0DB-9D1F-E8A2-C35550BA9B6A}"/>
              </a:ext>
            </a:extLst>
          </p:cNvPr>
          <p:cNvSpPr>
            <a:spLocks noGrp="1"/>
          </p:cNvSpPr>
          <p:nvPr>
            <p:ph idx="1"/>
          </p:nvPr>
        </p:nvSpPr>
        <p:spPr>
          <a:xfrm>
            <a:off x="1640156" y="1582056"/>
            <a:ext cx="9864456" cy="1161143"/>
          </a:xfrm>
        </p:spPr>
        <p:txBody>
          <a:bodyPr>
            <a:normAutofit/>
          </a:bodyPr>
          <a:lstStyle/>
          <a:p>
            <a:r>
              <a:rPr lang="en-GB" sz="2400" dirty="0"/>
              <a:t>Adichie: The danger of a single story (2009):</a:t>
            </a:r>
          </a:p>
          <a:p>
            <a:pPr marL="0" indent="0">
              <a:buNone/>
            </a:pPr>
            <a:r>
              <a:rPr lang="de-DE" sz="2400" b="0" i="0" u="none" strike="noStrike" dirty="0">
                <a:effectLst/>
                <a:latin typeface="Calibri" panose="020F0502020204030204" pitchFamily="34" charset="0"/>
                <a:hlinkClick r:id="rId3"/>
              </a:rPr>
              <a:t>https://www.youtube.com/watch?v=D9Ihs241zeg</a:t>
            </a:r>
            <a:endParaRPr lang="en-GB" sz="2400" b="0" i="0" u="none" strike="noStrike" dirty="0">
              <a:effectLst/>
              <a:latin typeface="Calibri" panose="020F0502020204030204" pitchFamily="34" charset="0"/>
            </a:endParaRPr>
          </a:p>
          <a:p>
            <a:pPr marL="0" indent="0">
              <a:buNone/>
            </a:pPr>
            <a:endParaRPr lang="en-GB" sz="2400" dirty="0"/>
          </a:p>
        </p:txBody>
      </p:sp>
      <p:sp>
        <p:nvSpPr>
          <p:cNvPr id="4" name="Inhaltsplatzhalter 2">
            <a:extLst>
              <a:ext uri="{FF2B5EF4-FFF2-40B4-BE49-F238E27FC236}">
                <a16:creationId xmlns:a16="http://schemas.microsoft.com/office/drawing/2014/main" id="{A33F425D-9016-3645-F013-891248CECD32}"/>
              </a:ext>
            </a:extLst>
          </p:cNvPr>
          <p:cNvSpPr txBox="1">
            <a:spLocks/>
          </p:cNvSpPr>
          <p:nvPr/>
        </p:nvSpPr>
        <p:spPr>
          <a:xfrm>
            <a:off x="1640156" y="3073675"/>
            <a:ext cx="9864456" cy="332712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GB" sz="2400" dirty="0"/>
              <a:t>Watch the first part of the talk and say how it might be/is related to African identity?</a:t>
            </a:r>
          </a:p>
          <a:p>
            <a:r>
              <a:rPr lang="en-GB" sz="2400" dirty="0"/>
              <a:t>Watch again and collect all the examples of “single stories” Adichie presents.</a:t>
            </a:r>
          </a:p>
          <a:p>
            <a:r>
              <a:rPr lang="en-GB" sz="2400" dirty="0"/>
              <a:t>Explain what danger Adichie wants to illustrate with her examples.</a:t>
            </a:r>
          </a:p>
          <a:p>
            <a:endParaRPr lang="en-GB" sz="2400" dirty="0"/>
          </a:p>
          <a:p>
            <a:pPr marL="0" indent="0">
              <a:buFont typeface="Wingdings 3" charset="2"/>
              <a:buNone/>
            </a:pPr>
            <a:endParaRPr lang="en-GB" sz="2400" dirty="0"/>
          </a:p>
        </p:txBody>
      </p:sp>
    </p:spTree>
    <p:extLst>
      <p:ext uri="{BB962C8B-B14F-4D97-AF65-F5344CB8AC3E}">
        <p14:creationId xmlns:p14="http://schemas.microsoft.com/office/powerpoint/2010/main" val="2757573456"/>
      </p:ext>
    </p:extLst>
  </p:cSld>
  <p:clrMapOvr>
    <a:masterClrMapping/>
  </p:clrMapOvr>
</p:sld>
</file>

<file path=ppt/theme/theme1.xml><?xml version="1.0" encoding="utf-8"?>
<a:theme xmlns:a="http://schemas.openxmlformats.org/drawingml/2006/main" name="Fetzen">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Fetzen</Template>
  <TotalTime>0</TotalTime>
  <Words>414</Words>
  <Application>Microsoft Macintosh PowerPoint</Application>
  <PresentationFormat>Breitbild</PresentationFormat>
  <Paragraphs>25</Paragraphs>
  <Slides>4</Slides>
  <Notes>4</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4</vt:i4>
      </vt:variant>
    </vt:vector>
  </HeadingPairs>
  <TitlesOfParts>
    <vt:vector size="10" baseType="lpstr">
      <vt:lpstr>Arial</vt:lpstr>
      <vt:lpstr>Calibri</vt:lpstr>
      <vt:lpstr>Century Gothic</vt:lpstr>
      <vt:lpstr>system-ui</vt:lpstr>
      <vt:lpstr>Wingdings 3</vt:lpstr>
      <vt:lpstr>Fetzen</vt:lpstr>
      <vt:lpstr>“Art lives in history and history lives in art.“1</vt:lpstr>
      <vt:lpstr>Lesson 1: The Impact of Colonialism</vt:lpstr>
      <vt:lpstr>Lesson 1: The Impact of Colonialism</vt:lpstr>
      <vt:lpstr>Lesson 1: The Impact of Colonialism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 lives in history and history lives in art.“1</dc:title>
  <dc:creator>Fabian Franz</dc:creator>
  <cp:lastModifiedBy>Fabian Franz</cp:lastModifiedBy>
  <cp:revision>5</cp:revision>
  <dcterms:created xsi:type="dcterms:W3CDTF">2023-03-21T14:58:16Z</dcterms:created>
  <dcterms:modified xsi:type="dcterms:W3CDTF">2023-05-27T15:34:47Z</dcterms:modified>
</cp:coreProperties>
</file>