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72" r:id="rId4"/>
    <p:sldId id="258" r:id="rId5"/>
    <p:sldId id="273" r:id="rId6"/>
    <p:sldId id="259" r:id="rId7"/>
    <p:sldId id="274" r:id="rId8"/>
    <p:sldId id="260" r:id="rId9"/>
    <p:sldId id="275" r:id="rId10"/>
    <p:sldId id="262" r:id="rId11"/>
    <p:sldId id="276" r:id="rId12"/>
    <p:sldId id="263" r:id="rId13"/>
    <p:sldId id="264" r:id="rId14"/>
    <p:sldId id="267" r:id="rId15"/>
    <p:sldId id="268" r:id="rId16"/>
    <p:sldId id="271" r:id="rId17"/>
    <p:sldId id="265" r:id="rId18"/>
    <p:sldId id="266" r:id="rId19"/>
    <p:sldId id="269" r:id="rId20"/>
    <p:sldId id="270" r:id="rId2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99" d="100"/>
          <a:sy n="99" d="100"/>
        </p:scale>
        <p:origin x="108" y="4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7339D8-D642-4FA7-8C3D-B0AE71ECA71C}"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7AAC1F76-95A5-404B-85AE-E7907FAAF5AA}">
      <dgm:prSet/>
      <dgm:spPr/>
      <dgm:t>
        <a:bodyPr/>
        <a:lstStyle/>
        <a:p>
          <a:r>
            <a:rPr lang="de-DE"/>
            <a:t>Engagement with themes of postcolonialism and (cultural) appropriation</a:t>
          </a:r>
          <a:endParaRPr lang="en-US"/>
        </a:p>
      </dgm:t>
    </dgm:pt>
    <dgm:pt modelId="{45EB17C0-92E7-4212-A453-09D37AC768B2}" type="parTrans" cxnId="{2C04EB16-A279-4EB0-A321-48537336FFED}">
      <dgm:prSet/>
      <dgm:spPr/>
      <dgm:t>
        <a:bodyPr/>
        <a:lstStyle/>
        <a:p>
          <a:endParaRPr lang="en-US"/>
        </a:p>
      </dgm:t>
    </dgm:pt>
    <dgm:pt modelId="{FBFA1B70-539F-4E01-B981-6F8ECE0ED397}" type="sibTrans" cxnId="{2C04EB16-A279-4EB0-A321-48537336FFED}">
      <dgm:prSet/>
      <dgm:spPr/>
      <dgm:t>
        <a:bodyPr/>
        <a:lstStyle/>
        <a:p>
          <a:endParaRPr lang="en-US"/>
        </a:p>
      </dgm:t>
    </dgm:pt>
    <dgm:pt modelId="{C77F76D5-701E-434E-AD7E-313C9040FE9E}">
      <dgm:prSet/>
      <dgm:spPr/>
      <dgm:t>
        <a:bodyPr/>
        <a:lstStyle/>
        <a:p>
          <a:r>
            <a:rPr lang="de-DE"/>
            <a:t>Presentation of results digitally &amp; online (website)</a:t>
          </a:r>
          <a:endParaRPr lang="en-US"/>
        </a:p>
      </dgm:t>
    </dgm:pt>
    <dgm:pt modelId="{7F4C3AAF-DFF1-40F8-B959-EDF1FFE3D255}" type="parTrans" cxnId="{8BBAA394-82F3-4699-8ED0-869713C59E54}">
      <dgm:prSet/>
      <dgm:spPr/>
      <dgm:t>
        <a:bodyPr/>
        <a:lstStyle/>
        <a:p>
          <a:endParaRPr lang="en-US"/>
        </a:p>
      </dgm:t>
    </dgm:pt>
    <dgm:pt modelId="{B7E96957-DFFE-4687-856B-B619F6DB0DFB}" type="sibTrans" cxnId="{8BBAA394-82F3-4699-8ED0-869713C59E54}">
      <dgm:prSet/>
      <dgm:spPr/>
      <dgm:t>
        <a:bodyPr/>
        <a:lstStyle/>
        <a:p>
          <a:endParaRPr lang="en-US"/>
        </a:p>
      </dgm:t>
    </dgm:pt>
    <dgm:pt modelId="{EBAE1841-8297-4B77-81F2-514DE2D4B49D}">
      <dgm:prSet/>
      <dgm:spPr/>
      <dgm:t>
        <a:bodyPr/>
        <a:lstStyle/>
        <a:p>
          <a:r>
            <a:rPr lang="de-DE"/>
            <a:t>Production of a glossary and archive (online)</a:t>
          </a:r>
          <a:endParaRPr lang="en-US"/>
        </a:p>
      </dgm:t>
    </dgm:pt>
    <dgm:pt modelId="{36EBBFDD-4E65-412C-845F-6B7C3BD00A6B}" type="parTrans" cxnId="{FEFD6BD0-580E-4A07-8E64-47B1449980AB}">
      <dgm:prSet/>
      <dgm:spPr/>
      <dgm:t>
        <a:bodyPr/>
        <a:lstStyle/>
        <a:p>
          <a:endParaRPr lang="en-US"/>
        </a:p>
      </dgm:t>
    </dgm:pt>
    <dgm:pt modelId="{4AA7CBBD-9007-4244-B757-D8E4B15A26BA}" type="sibTrans" cxnId="{FEFD6BD0-580E-4A07-8E64-47B1449980AB}">
      <dgm:prSet/>
      <dgm:spPr/>
      <dgm:t>
        <a:bodyPr/>
        <a:lstStyle/>
        <a:p>
          <a:endParaRPr lang="en-US"/>
        </a:p>
      </dgm:t>
    </dgm:pt>
    <dgm:pt modelId="{C0CA4B77-F6D4-4F03-BD31-6C674F07D812}" type="pres">
      <dgm:prSet presAssocID="{8F7339D8-D642-4FA7-8C3D-B0AE71ECA71C}" presName="vert0" presStyleCnt="0">
        <dgm:presLayoutVars>
          <dgm:dir/>
          <dgm:animOne val="branch"/>
          <dgm:animLvl val="lvl"/>
        </dgm:presLayoutVars>
      </dgm:prSet>
      <dgm:spPr/>
    </dgm:pt>
    <dgm:pt modelId="{F6729F04-326F-4D24-A5B9-794C4C58A0A2}" type="pres">
      <dgm:prSet presAssocID="{7AAC1F76-95A5-404B-85AE-E7907FAAF5AA}" presName="thickLine" presStyleLbl="alignNode1" presStyleIdx="0" presStyleCnt="3"/>
      <dgm:spPr/>
    </dgm:pt>
    <dgm:pt modelId="{4E2074E7-73F1-4E07-9560-A4416200518F}" type="pres">
      <dgm:prSet presAssocID="{7AAC1F76-95A5-404B-85AE-E7907FAAF5AA}" presName="horz1" presStyleCnt="0"/>
      <dgm:spPr/>
    </dgm:pt>
    <dgm:pt modelId="{C3020EAA-B08E-4C53-A285-998C70A0C8C0}" type="pres">
      <dgm:prSet presAssocID="{7AAC1F76-95A5-404B-85AE-E7907FAAF5AA}" presName="tx1" presStyleLbl="revTx" presStyleIdx="0" presStyleCnt="3"/>
      <dgm:spPr/>
    </dgm:pt>
    <dgm:pt modelId="{7C350700-7B89-4A1C-BCDB-D2A817255811}" type="pres">
      <dgm:prSet presAssocID="{7AAC1F76-95A5-404B-85AE-E7907FAAF5AA}" presName="vert1" presStyleCnt="0"/>
      <dgm:spPr/>
    </dgm:pt>
    <dgm:pt modelId="{CFF7039E-C778-4F61-89FB-8AF8A4A13361}" type="pres">
      <dgm:prSet presAssocID="{C77F76D5-701E-434E-AD7E-313C9040FE9E}" presName="thickLine" presStyleLbl="alignNode1" presStyleIdx="1" presStyleCnt="3"/>
      <dgm:spPr/>
    </dgm:pt>
    <dgm:pt modelId="{A64C1B3F-D354-4A54-ACE9-D1F870D6252D}" type="pres">
      <dgm:prSet presAssocID="{C77F76D5-701E-434E-AD7E-313C9040FE9E}" presName="horz1" presStyleCnt="0"/>
      <dgm:spPr/>
    </dgm:pt>
    <dgm:pt modelId="{8BBEFD0B-9586-4D32-B4A2-E4B76236CFEB}" type="pres">
      <dgm:prSet presAssocID="{C77F76D5-701E-434E-AD7E-313C9040FE9E}" presName="tx1" presStyleLbl="revTx" presStyleIdx="1" presStyleCnt="3"/>
      <dgm:spPr/>
    </dgm:pt>
    <dgm:pt modelId="{B3B5084B-087B-47A3-AB14-E1E7C54350BB}" type="pres">
      <dgm:prSet presAssocID="{C77F76D5-701E-434E-AD7E-313C9040FE9E}" presName="vert1" presStyleCnt="0"/>
      <dgm:spPr/>
    </dgm:pt>
    <dgm:pt modelId="{E404D20D-155B-4109-B20E-B90F7331B298}" type="pres">
      <dgm:prSet presAssocID="{EBAE1841-8297-4B77-81F2-514DE2D4B49D}" presName="thickLine" presStyleLbl="alignNode1" presStyleIdx="2" presStyleCnt="3"/>
      <dgm:spPr/>
    </dgm:pt>
    <dgm:pt modelId="{35D5F5F7-49CC-4084-9535-93209DCCCEC9}" type="pres">
      <dgm:prSet presAssocID="{EBAE1841-8297-4B77-81F2-514DE2D4B49D}" presName="horz1" presStyleCnt="0"/>
      <dgm:spPr/>
    </dgm:pt>
    <dgm:pt modelId="{81752246-2C83-49DE-9F9E-92C0AC0554E2}" type="pres">
      <dgm:prSet presAssocID="{EBAE1841-8297-4B77-81F2-514DE2D4B49D}" presName="tx1" presStyleLbl="revTx" presStyleIdx="2" presStyleCnt="3"/>
      <dgm:spPr/>
    </dgm:pt>
    <dgm:pt modelId="{9770743F-D051-4947-A52A-009CBB03A2EE}" type="pres">
      <dgm:prSet presAssocID="{EBAE1841-8297-4B77-81F2-514DE2D4B49D}" presName="vert1" presStyleCnt="0"/>
      <dgm:spPr/>
    </dgm:pt>
  </dgm:ptLst>
  <dgm:cxnLst>
    <dgm:cxn modelId="{2C04EB16-A279-4EB0-A321-48537336FFED}" srcId="{8F7339D8-D642-4FA7-8C3D-B0AE71ECA71C}" destId="{7AAC1F76-95A5-404B-85AE-E7907FAAF5AA}" srcOrd="0" destOrd="0" parTransId="{45EB17C0-92E7-4212-A453-09D37AC768B2}" sibTransId="{FBFA1B70-539F-4E01-B981-6F8ECE0ED397}"/>
    <dgm:cxn modelId="{F0DDA921-332F-49B0-9142-46B250E27C88}" type="presOf" srcId="{7AAC1F76-95A5-404B-85AE-E7907FAAF5AA}" destId="{C3020EAA-B08E-4C53-A285-998C70A0C8C0}" srcOrd="0" destOrd="0" presId="urn:microsoft.com/office/officeart/2008/layout/LinedList"/>
    <dgm:cxn modelId="{DCE2CC32-5784-4D2A-9792-DCE9345BE48E}" type="presOf" srcId="{8F7339D8-D642-4FA7-8C3D-B0AE71ECA71C}" destId="{C0CA4B77-F6D4-4F03-BD31-6C674F07D812}" srcOrd="0" destOrd="0" presId="urn:microsoft.com/office/officeart/2008/layout/LinedList"/>
    <dgm:cxn modelId="{93AAB987-4352-4E71-A087-F2E9A5657023}" type="presOf" srcId="{EBAE1841-8297-4B77-81F2-514DE2D4B49D}" destId="{81752246-2C83-49DE-9F9E-92C0AC0554E2}" srcOrd="0" destOrd="0" presId="urn:microsoft.com/office/officeart/2008/layout/LinedList"/>
    <dgm:cxn modelId="{8BBAA394-82F3-4699-8ED0-869713C59E54}" srcId="{8F7339D8-D642-4FA7-8C3D-B0AE71ECA71C}" destId="{C77F76D5-701E-434E-AD7E-313C9040FE9E}" srcOrd="1" destOrd="0" parTransId="{7F4C3AAF-DFF1-40F8-B959-EDF1FFE3D255}" sibTransId="{B7E96957-DFFE-4687-856B-B619F6DB0DFB}"/>
    <dgm:cxn modelId="{3F812DBC-ED3C-437D-8A47-391AADC13F58}" type="presOf" srcId="{C77F76D5-701E-434E-AD7E-313C9040FE9E}" destId="{8BBEFD0B-9586-4D32-B4A2-E4B76236CFEB}" srcOrd="0" destOrd="0" presId="urn:microsoft.com/office/officeart/2008/layout/LinedList"/>
    <dgm:cxn modelId="{FEFD6BD0-580E-4A07-8E64-47B1449980AB}" srcId="{8F7339D8-D642-4FA7-8C3D-B0AE71ECA71C}" destId="{EBAE1841-8297-4B77-81F2-514DE2D4B49D}" srcOrd="2" destOrd="0" parTransId="{36EBBFDD-4E65-412C-845F-6B7C3BD00A6B}" sibTransId="{4AA7CBBD-9007-4244-B757-D8E4B15A26BA}"/>
    <dgm:cxn modelId="{8E6ECC8A-010C-4C2B-86D7-373C0A27FB97}" type="presParOf" srcId="{C0CA4B77-F6D4-4F03-BD31-6C674F07D812}" destId="{F6729F04-326F-4D24-A5B9-794C4C58A0A2}" srcOrd="0" destOrd="0" presId="urn:microsoft.com/office/officeart/2008/layout/LinedList"/>
    <dgm:cxn modelId="{7013D30F-0D36-42D0-B33F-72D47A300F61}" type="presParOf" srcId="{C0CA4B77-F6D4-4F03-BD31-6C674F07D812}" destId="{4E2074E7-73F1-4E07-9560-A4416200518F}" srcOrd="1" destOrd="0" presId="urn:microsoft.com/office/officeart/2008/layout/LinedList"/>
    <dgm:cxn modelId="{19CDA16E-05B9-42EB-8C97-8A814D301F5B}" type="presParOf" srcId="{4E2074E7-73F1-4E07-9560-A4416200518F}" destId="{C3020EAA-B08E-4C53-A285-998C70A0C8C0}" srcOrd="0" destOrd="0" presId="urn:microsoft.com/office/officeart/2008/layout/LinedList"/>
    <dgm:cxn modelId="{2D3174D8-FD92-4325-AC5C-DFECE41B0AA3}" type="presParOf" srcId="{4E2074E7-73F1-4E07-9560-A4416200518F}" destId="{7C350700-7B89-4A1C-BCDB-D2A817255811}" srcOrd="1" destOrd="0" presId="urn:microsoft.com/office/officeart/2008/layout/LinedList"/>
    <dgm:cxn modelId="{9ABC96DE-62D2-4CBF-966C-6DE847A8F19B}" type="presParOf" srcId="{C0CA4B77-F6D4-4F03-BD31-6C674F07D812}" destId="{CFF7039E-C778-4F61-89FB-8AF8A4A13361}" srcOrd="2" destOrd="0" presId="urn:microsoft.com/office/officeart/2008/layout/LinedList"/>
    <dgm:cxn modelId="{3EF8CD1A-417D-48C2-A993-DB1A3E28E4D5}" type="presParOf" srcId="{C0CA4B77-F6D4-4F03-BD31-6C674F07D812}" destId="{A64C1B3F-D354-4A54-ACE9-D1F870D6252D}" srcOrd="3" destOrd="0" presId="urn:microsoft.com/office/officeart/2008/layout/LinedList"/>
    <dgm:cxn modelId="{29507504-99ED-4646-B049-B2DAC49B8007}" type="presParOf" srcId="{A64C1B3F-D354-4A54-ACE9-D1F870D6252D}" destId="{8BBEFD0B-9586-4D32-B4A2-E4B76236CFEB}" srcOrd="0" destOrd="0" presId="urn:microsoft.com/office/officeart/2008/layout/LinedList"/>
    <dgm:cxn modelId="{0A67EAD9-DE83-4064-86E6-66D9D1FA65CA}" type="presParOf" srcId="{A64C1B3F-D354-4A54-ACE9-D1F870D6252D}" destId="{B3B5084B-087B-47A3-AB14-E1E7C54350BB}" srcOrd="1" destOrd="0" presId="urn:microsoft.com/office/officeart/2008/layout/LinedList"/>
    <dgm:cxn modelId="{1E6E9F95-56C4-43FE-BE9E-7DF203AE9BBD}" type="presParOf" srcId="{C0CA4B77-F6D4-4F03-BD31-6C674F07D812}" destId="{E404D20D-155B-4109-B20E-B90F7331B298}" srcOrd="4" destOrd="0" presId="urn:microsoft.com/office/officeart/2008/layout/LinedList"/>
    <dgm:cxn modelId="{BBE42350-2023-4032-9F4F-EC6AC3BD2308}" type="presParOf" srcId="{C0CA4B77-F6D4-4F03-BD31-6C674F07D812}" destId="{35D5F5F7-49CC-4084-9535-93209DCCCEC9}" srcOrd="5" destOrd="0" presId="urn:microsoft.com/office/officeart/2008/layout/LinedList"/>
    <dgm:cxn modelId="{286AEC74-2326-42A9-94D1-F652B453D484}" type="presParOf" srcId="{35D5F5F7-49CC-4084-9535-93209DCCCEC9}" destId="{81752246-2C83-49DE-9F9E-92C0AC0554E2}" srcOrd="0" destOrd="0" presId="urn:microsoft.com/office/officeart/2008/layout/LinedList"/>
    <dgm:cxn modelId="{F96E6A98-D220-465C-A4BB-5329B2C421DC}" type="presParOf" srcId="{35D5F5F7-49CC-4084-9535-93209DCCCEC9}" destId="{9770743F-D051-4947-A52A-009CBB03A2E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29F04-326F-4D24-A5B9-794C4C58A0A2}">
      <dsp:nvSpPr>
        <dsp:cNvPr id="0" name=""/>
        <dsp:cNvSpPr/>
      </dsp:nvSpPr>
      <dsp:spPr>
        <a:xfrm>
          <a:off x="0" y="2325"/>
          <a:ext cx="788042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020EAA-B08E-4C53-A285-998C70A0C8C0}">
      <dsp:nvSpPr>
        <dsp:cNvPr id="0" name=""/>
        <dsp:cNvSpPr/>
      </dsp:nvSpPr>
      <dsp:spPr>
        <a:xfrm>
          <a:off x="0" y="2325"/>
          <a:ext cx="7880423" cy="1585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de-DE" sz="3200" kern="1200"/>
            <a:t>Engagement with themes of postcolonialism and (cultural) appropriation</a:t>
          </a:r>
          <a:endParaRPr lang="en-US" sz="3200" kern="1200"/>
        </a:p>
      </dsp:txBody>
      <dsp:txXfrm>
        <a:off x="0" y="2325"/>
        <a:ext cx="7880423" cy="1585864"/>
      </dsp:txXfrm>
    </dsp:sp>
    <dsp:sp modelId="{CFF7039E-C778-4F61-89FB-8AF8A4A13361}">
      <dsp:nvSpPr>
        <dsp:cNvPr id="0" name=""/>
        <dsp:cNvSpPr/>
      </dsp:nvSpPr>
      <dsp:spPr>
        <a:xfrm>
          <a:off x="0" y="1588189"/>
          <a:ext cx="7880423" cy="0"/>
        </a:xfrm>
        <a:prstGeom prst="line">
          <a:avLst/>
        </a:prstGeom>
        <a:solidFill>
          <a:schemeClr val="accent2">
            <a:hueOff val="-389174"/>
            <a:satOff val="-10757"/>
            <a:lumOff val="196"/>
            <a:alphaOff val="0"/>
          </a:schemeClr>
        </a:solidFill>
        <a:ln w="12700" cap="flat" cmpd="sng" algn="ctr">
          <a:solidFill>
            <a:schemeClr val="accent2">
              <a:hueOff val="-389174"/>
              <a:satOff val="-10757"/>
              <a:lumOff val="19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BEFD0B-9586-4D32-B4A2-E4B76236CFEB}">
      <dsp:nvSpPr>
        <dsp:cNvPr id="0" name=""/>
        <dsp:cNvSpPr/>
      </dsp:nvSpPr>
      <dsp:spPr>
        <a:xfrm>
          <a:off x="0" y="1588189"/>
          <a:ext cx="7880423" cy="1585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de-DE" sz="3200" kern="1200"/>
            <a:t>Presentation of results digitally &amp; online (website)</a:t>
          </a:r>
          <a:endParaRPr lang="en-US" sz="3200" kern="1200"/>
        </a:p>
      </dsp:txBody>
      <dsp:txXfrm>
        <a:off x="0" y="1588189"/>
        <a:ext cx="7880423" cy="1585864"/>
      </dsp:txXfrm>
    </dsp:sp>
    <dsp:sp modelId="{E404D20D-155B-4109-B20E-B90F7331B298}">
      <dsp:nvSpPr>
        <dsp:cNvPr id="0" name=""/>
        <dsp:cNvSpPr/>
      </dsp:nvSpPr>
      <dsp:spPr>
        <a:xfrm>
          <a:off x="0" y="3174053"/>
          <a:ext cx="7880423" cy="0"/>
        </a:xfrm>
        <a:prstGeom prst="line">
          <a:avLst/>
        </a:prstGeom>
        <a:solidFill>
          <a:schemeClr val="accent2">
            <a:hueOff val="-778347"/>
            <a:satOff val="-21515"/>
            <a:lumOff val="392"/>
            <a:alphaOff val="0"/>
          </a:schemeClr>
        </a:solidFill>
        <a:ln w="12700" cap="flat" cmpd="sng" algn="ctr">
          <a:solidFill>
            <a:schemeClr val="accent2">
              <a:hueOff val="-778347"/>
              <a:satOff val="-21515"/>
              <a:lumOff val="39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752246-2C83-49DE-9F9E-92C0AC0554E2}">
      <dsp:nvSpPr>
        <dsp:cNvPr id="0" name=""/>
        <dsp:cNvSpPr/>
      </dsp:nvSpPr>
      <dsp:spPr>
        <a:xfrm>
          <a:off x="0" y="3174053"/>
          <a:ext cx="7880423" cy="1585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de-DE" sz="3200" kern="1200"/>
            <a:t>Production of a glossary and archive (online)</a:t>
          </a:r>
          <a:endParaRPr lang="en-US" sz="3200" kern="1200"/>
        </a:p>
      </dsp:txBody>
      <dsp:txXfrm>
        <a:off x="0" y="3174053"/>
        <a:ext cx="7880423" cy="158586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D8E5E-745C-407D-B425-C78EBF08DF96}"/>
              </a:ext>
            </a:extLst>
          </p:cNvPr>
          <p:cNvSpPr>
            <a:spLocks noGrp="1"/>
          </p:cNvSpPr>
          <p:nvPr>
            <p:ph type="ctrTitle"/>
          </p:nvPr>
        </p:nvSpPr>
        <p:spPr>
          <a:xfrm>
            <a:off x="571501" y="822960"/>
            <a:ext cx="6057899" cy="5015169"/>
          </a:xfrm>
        </p:spPr>
        <p:txBody>
          <a:bodyPr anchor="t">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D07A4D5-56F4-4287-B174-56C55B18FD68}"/>
              </a:ext>
            </a:extLst>
          </p:cNvPr>
          <p:cNvSpPr>
            <a:spLocks noGrp="1"/>
          </p:cNvSpPr>
          <p:nvPr>
            <p:ph type="subTitle" idx="1"/>
          </p:nvPr>
        </p:nvSpPr>
        <p:spPr>
          <a:xfrm>
            <a:off x="8109113" y="3003642"/>
            <a:ext cx="3522199" cy="2900274"/>
          </a:xfrm>
        </p:spPr>
        <p:txBody>
          <a:bodyPr anchor="b">
            <a:normAutofit/>
          </a:bodyPr>
          <a:lstStyle>
            <a:lvl1pPr marL="0" indent="0" algn="l">
              <a:lnSpc>
                <a:spcPct val="130000"/>
              </a:lnSpc>
              <a:buNone/>
              <a:defRPr sz="1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AEB9C19-FEE0-4852-B181-14A0DD77F40D}"/>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5" name="Footer Placeholder 4">
            <a:extLst>
              <a:ext uri="{FF2B5EF4-FFF2-40B4-BE49-F238E27FC236}">
                <a16:creationId xmlns:a16="http://schemas.microsoft.com/office/drawing/2014/main" id="{11127DDF-01B7-463C-82BC-BBF4296182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2056A-C3EE-4809-B1F3-1CEEEA266F7B}"/>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9" name="Straight Connector 8">
            <a:extLst>
              <a:ext uri="{FF2B5EF4-FFF2-40B4-BE49-F238E27FC236}">
                <a16:creationId xmlns:a16="http://schemas.microsoft.com/office/drawing/2014/main" id="{A240FCEE-B6E2-46D0-9BB0-F45F79545E9D}"/>
              </a:ext>
            </a:extLst>
          </p:cNvPr>
          <p:cNvCxnSpPr>
            <a:cxnSpLocks/>
          </p:cNvCxnSpPr>
          <p:nvPr/>
        </p:nvCxnSpPr>
        <p:spPr>
          <a:xfrm flipH="1">
            <a:off x="571501"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BD2FB83-3783-4477-80B5-DA5BF10BAF57}"/>
              </a:ext>
            </a:extLst>
          </p:cNvPr>
          <p:cNvCxnSpPr>
            <a:cxnSpLocks/>
          </p:cNvCxnSpPr>
          <p:nvPr/>
        </p:nvCxnSpPr>
        <p:spPr>
          <a:xfrm>
            <a:off x="7742482"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83EA203-71D5-49C0-9626-FFA8E46787B0}"/>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7118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B2ED8-7F53-4C03-A740-493E5079849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5611087-99A9-4100-B5F7-520880DE322E}"/>
              </a:ext>
            </a:extLst>
          </p:cNvPr>
          <p:cNvSpPr>
            <a:spLocks noGrp="1"/>
          </p:cNvSpPr>
          <p:nvPr>
            <p:ph idx="1"/>
          </p:nvPr>
        </p:nvSpPr>
        <p:spPr>
          <a:xfrm>
            <a:off x="571499" y="2075688"/>
            <a:ext cx="11059811" cy="3910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67B4B20-1A65-4A26-B11E-6095083A1645}"/>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5" name="Footer Placeholder 4">
            <a:extLst>
              <a:ext uri="{FF2B5EF4-FFF2-40B4-BE49-F238E27FC236}">
                <a16:creationId xmlns:a16="http://schemas.microsoft.com/office/drawing/2014/main" id="{FB0D52D3-E985-4FEB-89B9-57C754711C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EA751A-C72D-47C1-A7A6-E8510A40CE9A}"/>
              </a:ext>
            </a:extLst>
          </p:cNvPr>
          <p:cNvSpPr>
            <a:spLocks noGrp="1"/>
          </p:cNvSpPr>
          <p:nvPr>
            <p:ph type="sldNum" sz="quarter" idx="12"/>
          </p:nvPr>
        </p:nvSpPr>
        <p:spPr/>
        <p:txBody>
          <a:bodyPr/>
          <a:lstStyle/>
          <a:p>
            <a:fld id="{5EEB83C2-341F-4C28-A243-1C56DDDA54D3}" type="slidenum">
              <a:rPr lang="en-US" smtClean="0"/>
              <a:t>‹Nr.›</a:t>
            </a:fld>
            <a:endParaRPr lang="en-US"/>
          </a:p>
        </p:txBody>
      </p:sp>
    </p:spTree>
    <p:extLst>
      <p:ext uri="{BB962C8B-B14F-4D97-AF65-F5344CB8AC3E}">
        <p14:creationId xmlns:p14="http://schemas.microsoft.com/office/powerpoint/2010/main" val="317338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81F78-07BF-45A9-92D4-E4E0A1E88D7A}"/>
              </a:ext>
            </a:extLst>
          </p:cNvPr>
          <p:cNvSpPr>
            <a:spLocks noGrp="1"/>
          </p:cNvSpPr>
          <p:nvPr>
            <p:ph type="title"/>
          </p:nvPr>
        </p:nvSpPr>
        <p:spPr>
          <a:xfrm>
            <a:off x="571500" y="914255"/>
            <a:ext cx="6867115" cy="5009471"/>
          </a:xfrm>
        </p:spPr>
        <p:txBody>
          <a:bodyPr anchor="b">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CC2A83-A380-4828-BC68-C065C8BC5AD5}"/>
              </a:ext>
            </a:extLst>
          </p:cNvPr>
          <p:cNvSpPr>
            <a:spLocks noGrp="1"/>
          </p:cNvSpPr>
          <p:nvPr>
            <p:ph type="body" idx="1"/>
          </p:nvPr>
        </p:nvSpPr>
        <p:spPr>
          <a:xfrm>
            <a:off x="9239817" y="914399"/>
            <a:ext cx="2370268" cy="2670273"/>
          </a:xfrm>
        </p:spPr>
        <p:txBody>
          <a:bodyPr anchor="t">
            <a:normAutofit/>
          </a:bodyPr>
          <a:lstStyle>
            <a:lvl1pPr marL="0" indent="0">
              <a:lnSpc>
                <a:spcPct val="130000"/>
              </a:lnSpc>
              <a:buNone/>
              <a:defRPr sz="1400" cap="all" spc="3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F92B2F-8804-4195-A779-F5C67C25CBBE}"/>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5" name="Footer Placeholder 4">
            <a:extLst>
              <a:ext uri="{FF2B5EF4-FFF2-40B4-BE49-F238E27FC236}">
                <a16:creationId xmlns:a16="http://schemas.microsoft.com/office/drawing/2014/main" id="{25099C26-4411-4833-A917-A45E62D56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68C7C7-F862-434D-A87A-DECE9FD2E1E9}"/>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7" name="Straight Connector 6">
            <a:extLst>
              <a:ext uri="{FF2B5EF4-FFF2-40B4-BE49-F238E27FC236}">
                <a16:creationId xmlns:a16="http://schemas.microsoft.com/office/drawing/2014/main" id="{A40BAA4B-C4C0-40C1-8DC8-B4E2F8A68E12}"/>
              </a:ext>
            </a:extLst>
          </p:cNvPr>
          <p:cNvCxnSpPr>
            <a:cxnSpLocks/>
          </p:cNvCxnSpPr>
          <p:nvPr/>
        </p:nvCxnSpPr>
        <p:spPr>
          <a:xfrm>
            <a:off x="8872625"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C0A2259-2540-4B32-A999-2B46A6790E3D}"/>
              </a:ext>
            </a:extLst>
          </p:cNvPr>
          <p:cNvCxnSpPr>
            <a:cxnSpLocks/>
          </p:cNvCxnSpPr>
          <p:nvPr/>
        </p:nvCxnSpPr>
        <p:spPr>
          <a:xfrm flipH="1">
            <a:off x="566094"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CEFB0ED-3F76-4403-AD0B-E738DD9D8CB6}"/>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6784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6BD5F-CF53-4DD5-B8C5-27BBA2BB8860}"/>
              </a:ext>
            </a:extLst>
          </p:cNvPr>
          <p:cNvSpPr>
            <a:spLocks noGrp="1"/>
          </p:cNvSpPr>
          <p:nvPr>
            <p:ph type="title"/>
          </p:nvPr>
        </p:nvSpPr>
        <p:spPr>
          <a:xfrm>
            <a:off x="571500" y="709684"/>
            <a:ext cx="11049000" cy="1057160"/>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576C2E1-5D5E-409F-BEE8-F48CE86F55C9}"/>
              </a:ext>
            </a:extLst>
          </p:cNvPr>
          <p:cNvSpPr>
            <a:spLocks noGrp="1"/>
          </p:cNvSpPr>
          <p:nvPr>
            <p:ph sz="half" idx="1"/>
          </p:nvPr>
        </p:nvSpPr>
        <p:spPr>
          <a:xfrm>
            <a:off x="579447" y="2074990"/>
            <a:ext cx="5181600" cy="4101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FBBF823-1BFB-4CF0-BAF4-D660C8F1AFC0}"/>
              </a:ext>
            </a:extLst>
          </p:cNvPr>
          <p:cNvSpPr>
            <a:spLocks noGrp="1"/>
          </p:cNvSpPr>
          <p:nvPr>
            <p:ph sz="half" idx="2"/>
          </p:nvPr>
        </p:nvSpPr>
        <p:spPr>
          <a:xfrm>
            <a:off x="6447082" y="2074990"/>
            <a:ext cx="5181600" cy="4101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6FF816E-EE02-44A4-8B81-B324ECFD74DF}"/>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6" name="Footer Placeholder 5">
            <a:extLst>
              <a:ext uri="{FF2B5EF4-FFF2-40B4-BE49-F238E27FC236}">
                <a16:creationId xmlns:a16="http://schemas.microsoft.com/office/drawing/2014/main" id="{F134D9E4-A693-44D2-A3E8-E3AABC905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4F669F-4B8E-415D-A9BF-AD451F452C6B}"/>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11" name="Straight Connector 10">
            <a:extLst>
              <a:ext uri="{FF2B5EF4-FFF2-40B4-BE49-F238E27FC236}">
                <a16:creationId xmlns:a16="http://schemas.microsoft.com/office/drawing/2014/main" id="{720AF959-FCDC-4B92-9324-06A06C0D56F2}"/>
              </a:ext>
            </a:extLst>
          </p:cNvPr>
          <p:cNvCxnSpPr>
            <a:cxnSpLocks/>
          </p:cNvCxnSpPr>
          <p:nvPr/>
        </p:nvCxnSpPr>
        <p:spPr>
          <a:xfrm flipV="1">
            <a:off x="6101405" y="1883336"/>
            <a:ext cx="0" cy="43996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2126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F85E5-82C4-4BAE-B2B0-A078ABD6C69C}"/>
              </a:ext>
            </a:extLst>
          </p:cNvPr>
          <p:cNvSpPr>
            <a:spLocks noGrp="1"/>
          </p:cNvSpPr>
          <p:nvPr>
            <p:ph type="title"/>
          </p:nvPr>
        </p:nvSpPr>
        <p:spPr>
          <a:xfrm>
            <a:off x="583469" y="699118"/>
            <a:ext cx="11025062" cy="1063601"/>
          </a:xfrm>
        </p:spPr>
        <p:txBody>
          <a:bodyPr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12D15C7-F445-40F7-88F6-FD6526269CD7}"/>
              </a:ext>
            </a:extLst>
          </p:cNvPr>
          <p:cNvSpPr>
            <a:spLocks noGrp="1"/>
          </p:cNvSpPr>
          <p:nvPr>
            <p:ph type="body" idx="1"/>
          </p:nvPr>
        </p:nvSpPr>
        <p:spPr>
          <a:xfrm>
            <a:off x="583468" y="2022883"/>
            <a:ext cx="5230469" cy="564079"/>
          </a:xfrm>
        </p:spPr>
        <p:txBody>
          <a:bodyPr anchor="ctr">
            <a:norm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652C35-AA8E-4154-8A78-7DE9590E1F38}"/>
              </a:ext>
            </a:extLst>
          </p:cNvPr>
          <p:cNvSpPr>
            <a:spLocks noGrp="1"/>
          </p:cNvSpPr>
          <p:nvPr>
            <p:ph sz="half" idx="2"/>
          </p:nvPr>
        </p:nvSpPr>
        <p:spPr>
          <a:xfrm>
            <a:off x="583469" y="2866031"/>
            <a:ext cx="5157787" cy="3227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557EAC6-567C-4A4A-BB10-57EC14B97DDF}"/>
              </a:ext>
            </a:extLst>
          </p:cNvPr>
          <p:cNvSpPr>
            <a:spLocks noGrp="1"/>
          </p:cNvSpPr>
          <p:nvPr>
            <p:ph type="body" sz="quarter" idx="3"/>
          </p:nvPr>
        </p:nvSpPr>
        <p:spPr>
          <a:xfrm>
            <a:off x="6441470" y="2022883"/>
            <a:ext cx="5183188" cy="564080"/>
          </a:xfrm>
        </p:spPr>
        <p:txBody>
          <a:bodyPr anchor="ctr">
            <a:norm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9A083F-AD60-4437-B32A-44035D78AF63}"/>
              </a:ext>
            </a:extLst>
          </p:cNvPr>
          <p:cNvSpPr>
            <a:spLocks noGrp="1"/>
          </p:cNvSpPr>
          <p:nvPr>
            <p:ph sz="quarter" idx="4"/>
          </p:nvPr>
        </p:nvSpPr>
        <p:spPr>
          <a:xfrm>
            <a:off x="6441470" y="2866031"/>
            <a:ext cx="5183188" cy="3227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DBF86F-3266-4551-B680-06F401FFE665}"/>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8" name="Footer Placeholder 7">
            <a:extLst>
              <a:ext uri="{FF2B5EF4-FFF2-40B4-BE49-F238E27FC236}">
                <a16:creationId xmlns:a16="http://schemas.microsoft.com/office/drawing/2014/main" id="{755B38FE-80F9-4582-B2E1-B067C288DE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7BEF32-F637-47A1-9ED3-AFC4F79F3739}"/>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11" name="Straight Connector 10">
            <a:extLst>
              <a:ext uri="{FF2B5EF4-FFF2-40B4-BE49-F238E27FC236}">
                <a16:creationId xmlns:a16="http://schemas.microsoft.com/office/drawing/2014/main" id="{E0C508D4-7C99-4B8D-BCDE-F0001BD345D9}"/>
              </a:ext>
            </a:extLst>
          </p:cNvPr>
          <p:cNvCxnSpPr>
            <a:cxnSpLocks/>
          </p:cNvCxnSpPr>
          <p:nvPr/>
        </p:nvCxnSpPr>
        <p:spPr>
          <a:xfrm flipV="1">
            <a:off x="6101405" y="1883336"/>
            <a:ext cx="0" cy="4399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9BF61B-7951-48F4-982B-9401A483FFBF}"/>
              </a:ext>
            </a:extLst>
          </p:cNvPr>
          <p:cNvCxnSpPr>
            <a:cxnSpLocks/>
          </p:cNvCxnSpPr>
          <p:nvPr/>
        </p:nvCxnSpPr>
        <p:spPr>
          <a:xfrm flipH="1">
            <a:off x="577485" y="273859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3269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A94CB-6BE5-4B9E-B0A6-54F83B201A64}"/>
              </a:ext>
            </a:extLst>
          </p:cNvPr>
          <p:cNvSpPr>
            <a:spLocks noGrp="1"/>
          </p:cNvSpPr>
          <p:nvPr>
            <p:ph type="title"/>
          </p:nvPr>
        </p:nvSpPr>
        <p:spPr>
          <a:xfrm>
            <a:off x="571500" y="717452"/>
            <a:ext cx="11049000" cy="1161836"/>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75E8643C-1A5D-4F23-B0D7-5B46F5E456B4}"/>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4" name="Footer Placeholder 3">
            <a:extLst>
              <a:ext uri="{FF2B5EF4-FFF2-40B4-BE49-F238E27FC236}">
                <a16:creationId xmlns:a16="http://schemas.microsoft.com/office/drawing/2014/main" id="{0C1A3394-78CC-43B0-9762-5E826F8BBF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347F0A-1980-4E13-AB22-AE3B8AA44058}"/>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7" name="Straight Connector 6">
            <a:extLst>
              <a:ext uri="{FF2B5EF4-FFF2-40B4-BE49-F238E27FC236}">
                <a16:creationId xmlns:a16="http://schemas.microsoft.com/office/drawing/2014/main" id="{4E9D858B-8A9C-4235-B151-81C99A3D20D2}"/>
              </a:ext>
            </a:extLst>
          </p:cNvPr>
          <p:cNvCxnSpPr>
            <a:cxnSpLocks/>
          </p:cNvCxnSpPr>
          <p:nvPr/>
        </p:nvCxnSpPr>
        <p:spPr>
          <a:xfrm flipH="1">
            <a:off x="577485"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6C7798B-3ECB-4076-8955-A82116BB0D25}"/>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0184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C61D85-3E72-406F-AB26-B4ED94918442}"/>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3" name="Footer Placeholder 2">
            <a:extLst>
              <a:ext uri="{FF2B5EF4-FFF2-40B4-BE49-F238E27FC236}">
                <a16:creationId xmlns:a16="http://schemas.microsoft.com/office/drawing/2014/main" id="{499C831E-4321-467E-9090-C89C48CF2F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8A9556-B3D8-4403-835F-11AE2D4098E9}"/>
              </a:ext>
            </a:extLst>
          </p:cNvPr>
          <p:cNvSpPr>
            <a:spLocks noGrp="1"/>
          </p:cNvSpPr>
          <p:nvPr>
            <p:ph type="sldNum" sz="quarter" idx="12"/>
          </p:nvPr>
        </p:nvSpPr>
        <p:spPr/>
        <p:txBody>
          <a:bodyPr/>
          <a:lstStyle/>
          <a:p>
            <a:fld id="{5EEB83C2-341F-4C28-A243-1C56DDDA54D3}" type="slidenum">
              <a:rPr lang="en-US" smtClean="0"/>
              <a:t>‹Nr.›</a:t>
            </a:fld>
            <a:endParaRPr lang="en-US"/>
          </a:p>
        </p:txBody>
      </p:sp>
    </p:spTree>
    <p:extLst>
      <p:ext uri="{BB962C8B-B14F-4D97-AF65-F5344CB8AC3E}">
        <p14:creationId xmlns:p14="http://schemas.microsoft.com/office/powerpoint/2010/main" val="8143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0AA48-D521-423D-B185-6490EF57B935}"/>
              </a:ext>
            </a:extLst>
          </p:cNvPr>
          <p:cNvSpPr>
            <a:spLocks noGrp="1"/>
          </p:cNvSpPr>
          <p:nvPr>
            <p:ph type="title"/>
          </p:nvPr>
        </p:nvSpPr>
        <p:spPr>
          <a:xfrm>
            <a:off x="572201" y="810344"/>
            <a:ext cx="3478084" cy="1408062"/>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B64E6DD-DDD2-4ED6-B8A9-A8B6D7656549}"/>
              </a:ext>
            </a:extLst>
          </p:cNvPr>
          <p:cNvSpPr>
            <a:spLocks noGrp="1"/>
          </p:cNvSpPr>
          <p:nvPr>
            <p:ph idx="1"/>
          </p:nvPr>
        </p:nvSpPr>
        <p:spPr>
          <a:xfrm>
            <a:off x="4919809" y="931232"/>
            <a:ext cx="6700679" cy="507936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A3F08F5E-AD33-4ACF-84C9-78B0FF6BE3AC}"/>
              </a:ext>
            </a:extLst>
          </p:cNvPr>
          <p:cNvSpPr>
            <a:spLocks noGrp="1"/>
          </p:cNvSpPr>
          <p:nvPr>
            <p:ph type="body" sz="half" idx="2"/>
          </p:nvPr>
        </p:nvSpPr>
        <p:spPr>
          <a:xfrm>
            <a:off x="571500" y="2578608"/>
            <a:ext cx="3478783" cy="34172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D7604E-7DD4-4497-B325-74F899E8ACC6}"/>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6" name="Footer Placeholder 5">
            <a:extLst>
              <a:ext uri="{FF2B5EF4-FFF2-40B4-BE49-F238E27FC236}">
                <a16:creationId xmlns:a16="http://schemas.microsoft.com/office/drawing/2014/main" id="{3F02BEED-A8F6-4256-9539-4434694AA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EA1AA6-EE0B-48FD-A7DE-6CEE6A8C7DEB}"/>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8" name="Straight Connector 7">
            <a:extLst>
              <a:ext uri="{FF2B5EF4-FFF2-40B4-BE49-F238E27FC236}">
                <a16:creationId xmlns:a16="http://schemas.microsoft.com/office/drawing/2014/main" id="{B3F35B32-9A23-4805-94A6-96826D202139}"/>
              </a:ext>
            </a:extLst>
          </p:cNvPr>
          <p:cNvCxnSpPr>
            <a:cxnSpLocks/>
          </p:cNvCxnSpPr>
          <p:nvPr/>
        </p:nvCxnSpPr>
        <p:spPr>
          <a:xfrm flipH="1">
            <a:off x="571500"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62BA7DA-3944-40D4-91CD-40CA24DBB79B}"/>
              </a:ext>
            </a:extLst>
          </p:cNvPr>
          <p:cNvCxnSpPr>
            <a:cxnSpLocks/>
          </p:cNvCxnSpPr>
          <p:nvPr/>
        </p:nvCxnSpPr>
        <p:spPr>
          <a:xfrm flipV="1">
            <a:off x="4419601"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BEA0B78-39E7-4039-B8BE-4F425688C6DF}"/>
              </a:ext>
            </a:extLst>
          </p:cNvPr>
          <p:cNvCxnSpPr>
            <a:cxnSpLocks/>
          </p:cNvCxnSpPr>
          <p:nvPr/>
        </p:nvCxnSpPr>
        <p:spPr>
          <a:xfrm flipH="1">
            <a:off x="571501" y="2406845"/>
            <a:ext cx="3848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D68B99C-0744-42EE-9713-AB0CEC3F5D85}"/>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2797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12732-5D39-4B30-A499-D51BABC882EF}"/>
              </a:ext>
            </a:extLst>
          </p:cNvPr>
          <p:cNvSpPr>
            <a:spLocks noGrp="1"/>
          </p:cNvSpPr>
          <p:nvPr>
            <p:ph type="title"/>
          </p:nvPr>
        </p:nvSpPr>
        <p:spPr>
          <a:xfrm>
            <a:off x="571499" y="802204"/>
            <a:ext cx="3478787" cy="1408062"/>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23AF5AEC-77BC-4A52-8A56-C6479CA6A29D}"/>
              </a:ext>
            </a:extLst>
          </p:cNvPr>
          <p:cNvSpPr>
            <a:spLocks noGrp="1"/>
          </p:cNvSpPr>
          <p:nvPr>
            <p:ph type="pic" idx="1"/>
          </p:nvPr>
        </p:nvSpPr>
        <p:spPr>
          <a:xfrm>
            <a:off x="4723467" y="847384"/>
            <a:ext cx="6907844" cy="52168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60A9240-8762-4C7D-AF22-A844CB2EC871}"/>
              </a:ext>
            </a:extLst>
          </p:cNvPr>
          <p:cNvSpPr>
            <a:spLocks noGrp="1"/>
          </p:cNvSpPr>
          <p:nvPr>
            <p:ph type="body" sz="half" idx="2"/>
          </p:nvPr>
        </p:nvSpPr>
        <p:spPr>
          <a:xfrm>
            <a:off x="571498" y="2574906"/>
            <a:ext cx="3478787" cy="343571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95685-E45D-4E74-8B78-D3B8E85C434D}"/>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6" name="Footer Placeholder 5">
            <a:extLst>
              <a:ext uri="{FF2B5EF4-FFF2-40B4-BE49-F238E27FC236}">
                <a16:creationId xmlns:a16="http://schemas.microsoft.com/office/drawing/2014/main" id="{321FCBA3-0FF5-47C2-901A-645F6185D2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030381-5320-46AD-A0B9-7C04B3E5A202}"/>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8" name="Straight Connector 7">
            <a:extLst>
              <a:ext uri="{FF2B5EF4-FFF2-40B4-BE49-F238E27FC236}">
                <a16:creationId xmlns:a16="http://schemas.microsoft.com/office/drawing/2014/main" id="{5357A432-D933-402A-8657-216EE20450EE}"/>
              </a:ext>
            </a:extLst>
          </p:cNvPr>
          <p:cNvCxnSpPr>
            <a:cxnSpLocks/>
          </p:cNvCxnSpPr>
          <p:nvPr/>
        </p:nvCxnSpPr>
        <p:spPr>
          <a:xfrm flipH="1">
            <a:off x="571500"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B1E0F3-D71B-436F-A10B-B6EA7125F684}"/>
              </a:ext>
            </a:extLst>
          </p:cNvPr>
          <p:cNvCxnSpPr>
            <a:cxnSpLocks/>
          </p:cNvCxnSpPr>
          <p:nvPr/>
        </p:nvCxnSpPr>
        <p:spPr>
          <a:xfrm flipV="1">
            <a:off x="4419601"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EE64F5-2B48-4A2E-BA5E-1D37F1A7C9A3}"/>
              </a:ext>
            </a:extLst>
          </p:cNvPr>
          <p:cNvCxnSpPr>
            <a:cxnSpLocks/>
          </p:cNvCxnSpPr>
          <p:nvPr/>
        </p:nvCxnSpPr>
        <p:spPr>
          <a:xfrm flipH="1">
            <a:off x="571501" y="2406845"/>
            <a:ext cx="3848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9BF9AA-A2C8-4233-B597-EB11C6D6A0E0}"/>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2119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99A0A-70FC-426A-8B3B-60FAF9806EB0}"/>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EF47EC6-9753-4ABC-BB66-64CCC8BA0808}"/>
              </a:ext>
            </a:extLst>
          </p:cNvPr>
          <p:cNvSpPr>
            <a:spLocks noGrp="1"/>
          </p:cNvSpPr>
          <p:nvPr>
            <p:ph type="body" orient="vert" idx="1"/>
          </p:nvPr>
        </p:nvSpPr>
        <p:spPr>
          <a:xfrm>
            <a:off x="571499" y="2036363"/>
            <a:ext cx="11059811" cy="38707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8884D9F-DC99-4B4C-98CF-178BBBB76646}"/>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5" name="Footer Placeholder 4">
            <a:extLst>
              <a:ext uri="{FF2B5EF4-FFF2-40B4-BE49-F238E27FC236}">
                <a16:creationId xmlns:a16="http://schemas.microsoft.com/office/drawing/2014/main" id="{1A7A6840-AC0B-4260-8368-08E0A22D22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5DAB8-EC07-4CCF-96EA-5D8ACDAE6E48}"/>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7" name="Straight Connector 6">
            <a:extLst>
              <a:ext uri="{FF2B5EF4-FFF2-40B4-BE49-F238E27FC236}">
                <a16:creationId xmlns:a16="http://schemas.microsoft.com/office/drawing/2014/main" id="{0438F1AC-9961-4786-A189-20863DD97F68}"/>
              </a:ext>
            </a:extLst>
          </p:cNvPr>
          <p:cNvCxnSpPr>
            <a:cxnSpLocks/>
          </p:cNvCxnSpPr>
          <p:nvPr/>
        </p:nvCxnSpPr>
        <p:spPr>
          <a:xfrm flipH="1">
            <a:off x="571500" y="1780979"/>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037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75F678-EC03-4845-A51B-C90FA6A15491}"/>
              </a:ext>
            </a:extLst>
          </p:cNvPr>
          <p:cNvSpPr>
            <a:spLocks noGrp="1"/>
          </p:cNvSpPr>
          <p:nvPr>
            <p:ph type="title" orient="vert"/>
          </p:nvPr>
        </p:nvSpPr>
        <p:spPr>
          <a:xfrm>
            <a:off x="9177953" y="797251"/>
            <a:ext cx="2483929" cy="528378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4A8B4D-A39F-4528-975A-9C84BEE778DF}"/>
              </a:ext>
            </a:extLst>
          </p:cNvPr>
          <p:cNvSpPr>
            <a:spLocks noGrp="1"/>
          </p:cNvSpPr>
          <p:nvPr>
            <p:ph type="body" orient="vert" idx="1"/>
          </p:nvPr>
        </p:nvSpPr>
        <p:spPr>
          <a:xfrm>
            <a:off x="566094" y="797251"/>
            <a:ext cx="8101072" cy="52837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5E4A23-6984-4AD1-A51D-600EDC263543}"/>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5" name="Footer Placeholder 4">
            <a:extLst>
              <a:ext uri="{FF2B5EF4-FFF2-40B4-BE49-F238E27FC236}">
                <a16:creationId xmlns:a16="http://schemas.microsoft.com/office/drawing/2014/main" id="{A9273E28-C341-49CC-BAAB-0C0D198212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26D54A-8E86-4026-8DD0-5B0979BB8C78}"/>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7" name="Straight Connector 6">
            <a:extLst>
              <a:ext uri="{FF2B5EF4-FFF2-40B4-BE49-F238E27FC236}">
                <a16:creationId xmlns:a16="http://schemas.microsoft.com/office/drawing/2014/main" id="{1CB05DA4-DF32-4D7A-9E4D-36309C90C5BB}"/>
              </a:ext>
            </a:extLst>
          </p:cNvPr>
          <p:cNvCxnSpPr>
            <a:cxnSpLocks/>
          </p:cNvCxnSpPr>
          <p:nvPr/>
        </p:nvCxnSpPr>
        <p:spPr>
          <a:xfrm flipH="1">
            <a:off x="566094" y="57711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7CC7262-4997-41E4-976D-BA82E148280F}"/>
              </a:ext>
            </a:extLst>
          </p:cNvPr>
          <p:cNvCxnSpPr>
            <a:cxnSpLocks/>
          </p:cNvCxnSpPr>
          <p:nvPr/>
        </p:nvCxnSpPr>
        <p:spPr>
          <a:xfrm flipV="1">
            <a:off x="8875226" y="571500"/>
            <a:ext cx="0" cy="57114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F5063B5-E478-4C41-AD40-49A39AE07429}"/>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9062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E1467D-9ED1-4211-A71E-41C91C755C9D}"/>
              </a:ext>
            </a:extLst>
          </p:cNvPr>
          <p:cNvSpPr>
            <a:spLocks noGrp="1"/>
          </p:cNvSpPr>
          <p:nvPr>
            <p:ph type="title"/>
          </p:nvPr>
        </p:nvSpPr>
        <p:spPr>
          <a:xfrm>
            <a:off x="571500" y="689289"/>
            <a:ext cx="11049000" cy="108410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1F8A6A1-C9C7-4FDF-B4DA-1E86B6A355F8}"/>
              </a:ext>
            </a:extLst>
          </p:cNvPr>
          <p:cNvSpPr>
            <a:spLocks noGrp="1"/>
          </p:cNvSpPr>
          <p:nvPr>
            <p:ph type="body" idx="1"/>
          </p:nvPr>
        </p:nvSpPr>
        <p:spPr>
          <a:xfrm>
            <a:off x="571499" y="2075688"/>
            <a:ext cx="11059811" cy="38180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AACC44A-C635-4CD0-90E9-D9503AF4CCF2}"/>
              </a:ext>
            </a:extLst>
          </p:cNvPr>
          <p:cNvSpPr>
            <a:spLocks noGrp="1"/>
          </p:cNvSpPr>
          <p:nvPr>
            <p:ph type="dt" sz="half" idx="2"/>
          </p:nvPr>
        </p:nvSpPr>
        <p:spPr>
          <a:xfrm>
            <a:off x="8036732" y="6397103"/>
            <a:ext cx="3091928" cy="365125"/>
          </a:xfrm>
          <a:prstGeom prst="rect">
            <a:avLst/>
          </a:prstGeom>
        </p:spPr>
        <p:txBody>
          <a:bodyPr vert="horz" lIns="91440" tIns="45720" rIns="91440" bIns="45720" rtlCol="0" anchor="ctr"/>
          <a:lstStyle>
            <a:lvl1pPr algn="r">
              <a:defRPr sz="800" cap="all" spc="200" baseline="0">
                <a:solidFill>
                  <a:schemeClr val="tx1"/>
                </a:solidFill>
              </a:defRPr>
            </a:lvl1pPr>
          </a:lstStyle>
          <a:p>
            <a:fld id="{1C8322F6-1C60-46CF-968C-BC20E470F443}" type="datetimeFigureOut">
              <a:rPr lang="en-US" smtClean="0"/>
              <a:t>4/29/2023</a:t>
            </a:fld>
            <a:endParaRPr lang="en-US"/>
          </a:p>
        </p:txBody>
      </p:sp>
      <p:sp>
        <p:nvSpPr>
          <p:cNvPr id="5" name="Footer Placeholder 4">
            <a:extLst>
              <a:ext uri="{FF2B5EF4-FFF2-40B4-BE49-F238E27FC236}">
                <a16:creationId xmlns:a16="http://schemas.microsoft.com/office/drawing/2014/main" id="{58ABF682-1A47-492C-81E3-9DB0A50ECB1F}"/>
              </a:ext>
            </a:extLst>
          </p:cNvPr>
          <p:cNvSpPr>
            <a:spLocks noGrp="1"/>
          </p:cNvSpPr>
          <p:nvPr>
            <p:ph type="ftr" sz="quarter" idx="3"/>
          </p:nvPr>
        </p:nvSpPr>
        <p:spPr>
          <a:xfrm>
            <a:off x="475782" y="6397103"/>
            <a:ext cx="4114800" cy="365125"/>
          </a:xfrm>
          <a:prstGeom prst="rect">
            <a:avLst/>
          </a:prstGeom>
        </p:spPr>
        <p:txBody>
          <a:bodyPr vert="horz" lIns="91440" tIns="45720" rIns="91440" bIns="45720" rtlCol="0" anchor="ctr"/>
          <a:lstStyle>
            <a:lvl1pPr algn="l">
              <a:defRPr sz="800" cap="all" spc="2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CCC814B-9105-44ED-98A9-D326B2E2605C}"/>
              </a:ext>
            </a:extLst>
          </p:cNvPr>
          <p:cNvSpPr>
            <a:spLocks noGrp="1"/>
          </p:cNvSpPr>
          <p:nvPr>
            <p:ph type="sldNum" sz="quarter" idx="4"/>
          </p:nvPr>
        </p:nvSpPr>
        <p:spPr>
          <a:xfrm>
            <a:off x="11024553" y="6397103"/>
            <a:ext cx="700775" cy="365125"/>
          </a:xfrm>
          <a:prstGeom prst="rect">
            <a:avLst/>
          </a:prstGeom>
        </p:spPr>
        <p:txBody>
          <a:bodyPr vert="horz" lIns="91440" tIns="45720" rIns="91440" bIns="45720" rtlCol="0" anchor="ctr"/>
          <a:lstStyle>
            <a:lvl1pPr algn="r">
              <a:defRPr sz="800">
                <a:solidFill>
                  <a:schemeClr val="tx1"/>
                </a:solidFill>
              </a:defRPr>
            </a:lvl1pPr>
          </a:lstStyle>
          <a:p>
            <a:fld id="{5EEB83C2-341F-4C28-A243-1C56DDDA54D3}" type="slidenum">
              <a:rPr lang="en-US" smtClean="0"/>
              <a:t>‹Nr.›</a:t>
            </a:fld>
            <a:endParaRPr lang="en-US"/>
          </a:p>
        </p:txBody>
      </p:sp>
      <p:cxnSp>
        <p:nvCxnSpPr>
          <p:cNvPr id="20" name="Straight Connector 19">
            <a:extLst>
              <a:ext uri="{FF2B5EF4-FFF2-40B4-BE49-F238E27FC236}">
                <a16:creationId xmlns:a16="http://schemas.microsoft.com/office/drawing/2014/main" id="{A6814345-41DE-42C5-8657-66C1417DF81A}"/>
              </a:ext>
            </a:extLst>
          </p:cNvPr>
          <p:cNvCxnSpPr>
            <a:cxnSpLocks/>
          </p:cNvCxnSpPr>
          <p:nvPr/>
        </p:nvCxnSpPr>
        <p:spPr>
          <a:xfrm flipH="1">
            <a:off x="566094" y="6286347"/>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68E419-3727-4F5E-8840-AF149B33B0B7}"/>
              </a:ext>
            </a:extLst>
          </p:cNvPr>
          <p:cNvCxnSpPr>
            <a:cxnSpLocks/>
          </p:cNvCxnSpPr>
          <p:nvPr/>
        </p:nvCxnSpPr>
        <p:spPr>
          <a:xfrm flipH="1">
            <a:off x="577485" y="1883336"/>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519B6EC-D7AE-452F-8D0C-D11BD3377F3E}"/>
              </a:ext>
            </a:extLst>
          </p:cNvPr>
          <p:cNvCxnSpPr>
            <a:cxnSpLocks/>
          </p:cNvCxnSpPr>
          <p:nvPr/>
        </p:nvCxnSpPr>
        <p:spPr>
          <a:xfrm flipH="1">
            <a:off x="577485"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45788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90000"/>
        </a:lnSpc>
        <a:spcBef>
          <a:spcPct val="0"/>
        </a:spcBef>
        <a:buNone/>
        <a:defRPr sz="4000" kern="1200" spc="-100" baseline="0">
          <a:solidFill>
            <a:schemeClr val="tx1"/>
          </a:solidFill>
          <a:latin typeface="Batang" panose="02030600000101010101" pitchFamily="18" charset="-127"/>
          <a:ea typeface="Batang" panose="02030600000101010101" pitchFamily="18" charset="-127"/>
          <a:cs typeface="+mj-cs"/>
        </a:defRPr>
      </a:lvl1pPr>
    </p:titleStyle>
    <p:bodyStyle>
      <a:lvl1pPr marL="228600" indent="-228600" algn="l" defTabSz="914400" rtl="0" eaLnBrk="1" latinLnBrk="0" hangingPunct="1">
        <a:lnSpc>
          <a:spcPct val="12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SzPct val="8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SzPct val="80000"/>
        <a:buFont typeface="Avenir Next LT Pro Light" panose="020B03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2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tjfbg.padlet.org/jrigal/p5wvbrt99onkafmq"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rep.routledge.com/articles/thematic/postcolonialism/v-1"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monoskop.org/images/4/4e/Said_Edward_Orientalism_1979.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ritingtheother.com/wp-content/uploads/2018/08/Definition-of-Cultural-Appropriation.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83168C5-529E-4E00-9D4C-9F5E3252EA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5524501" y="822960"/>
            <a:ext cx="6185186" cy="4798397"/>
          </a:xfrm>
        </p:spPr>
        <p:txBody>
          <a:bodyPr>
            <a:normAutofit/>
          </a:bodyPr>
          <a:lstStyle/>
          <a:p>
            <a:pPr algn="r"/>
            <a:r>
              <a:rPr lang="de-DE" b="1" dirty="0">
                <a:latin typeface="Batang"/>
                <a:ea typeface="Batang"/>
              </a:rPr>
              <a:t>(</a:t>
            </a:r>
            <a:r>
              <a:rPr lang="de-DE" b="1" dirty="0" err="1">
                <a:latin typeface="Batang"/>
                <a:ea typeface="Batang"/>
              </a:rPr>
              <a:t>re</a:t>
            </a:r>
            <a:r>
              <a:rPr lang="de-DE" b="1" dirty="0">
                <a:latin typeface="Batang"/>
                <a:ea typeface="Batang"/>
              </a:rPr>
              <a:t>-)</a:t>
            </a:r>
            <a:r>
              <a:rPr lang="de-DE" b="1" dirty="0" err="1">
                <a:latin typeface="Batang"/>
                <a:ea typeface="Batang"/>
              </a:rPr>
              <a:t>presentation</a:t>
            </a:r>
            <a:br>
              <a:rPr lang="de-DE" b="1" dirty="0">
                <a:latin typeface="Batang"/>
                <a:ea typeface="Batang"/>
              </a:rPr>
            </a:br>
            <a:r>
              <a:rPr lang="de-DE" b="1" dirty="0">
                <a:latin typeface="Batang"/>
                <a:ea typeface="Batang"/>
              </a:rPr>
              <a:t>(</a:t>
            </a:r>
            <a:r>
              <a:rPr lang="de-DE" b="1" dirty="0" err="1">
                <a:latin typeface="Batang"/>
                <a:ea typeface="Batang"/>
              </a:rPr>
              <a:t>re</a:t>
            </a:r>
            <a:r>
              <a:rPr lang="de-DE" b="1" dirty="0">
                <a:latin typeface="Batang"/>
                <a:ea typeface="Batang"/>
              </a:rPr>
              <a:t>-)</a:t>
            </a:r>
            <a:r>
              <a:rPr lang="de-DE" b="1" dirty="0" err="1">
                <a:latin typeface="Batang"/>
                <a:ea typeface="Batang"/>
              </a:rPr>
              <a:t>production</a:t>
            </a:r>
            <a:br>
              <a:rPr lang="de-DE" b="1" dirty="0">
                <a:latin typeface="Batang"/>
                <a:ea typeface="Batang"/>
              </a:rPr>
            </a:br>
            <a:r>
              <a:rPr lang="de-DE" b="1" dirty="0" err="1">
                <a:latin typeface="Batang"/>
                <a:ea typeface="Batang"/>
              </a:rPr>
              <a:t>appropriation</a:t>
            </a:r>
            <a:br>
              <a:rPr lang="de-DE" b="1" dirty="0"/>
            </a:br>
            <a:r>
              <a:rPr lang="de-DE" b="1" dirty="0">
                <a:latin typeface="Batang"/>
                <a:ea typeface="Batang"/>
              </a:rPr>
              <a:t>?</a:t>
            </a:r>
            <a:br>
              <a:rPr lang="de-DE" dirty="0">
                <a:latin typeface="Batang"/>
                <a:ea typeface="Batang"/>
              </a:rPr>
            </a:br>
            <a:br>
              <a:rPr lang="de-DE" dirty="0">
                <a:latin typeface="Batang"/>
                <a:ea typeface="Batang"/>
              </a:rPr>
            </a:br>
            <a:r>
              <a:rPr lang="de-DE" sz="2000" b="1" dirty="0" err="1">
                <a:latin typeface="Batang"/>
                <a:ea typeface="Batang"/>
              </a:rPr>
              <a:t>english</a:t>
            </a:r>
            <a:r>
              <a:rPr lang="de-DE" sz="2000" b="1" dirty="0">
                <a:latin typeface="Batang"/>
                <a:ea typeface="Batang"/>
              </a:rPr>
              <a:t> / </a:t>
            </a:r>
            <a:r>
              <a:rPr lang="de-DE" sz="2000" b="1" dirty="0" err="1">
                <a:latin typeface="Batang"/>
                <a:ea typeface="Batang"/>
              </a:rPr>
              <a:t>arts</a:t>
            </a:r>
            <a:r>
              <a:rPr lang="de-DE" sz="2000" b="1" dirty="0">
                <a:latin typeface="Batang"/>
                <a:ea typeface="Batang"/>
              </a:rPr>
              <a:t> / </a:t>
            </a:r>
            <a:r>
              <a:rPr lang="de-DE" sz="2000" b="1" dirty="0" err="1">
                <a:latin typeface="Batang"/>
                <a:ea typeface="Batang"/>
              </a:rPr>
              <a:t>media</a:t>
            </a:r>
            <a:br>
              <a:rPr lang="en-US" sz="2000" dirty="0"/>
            </a:br>
            <a:r>
              <a:rPr lang="de-DE" sz="2000" b="1" dirty="0" err="1">
                <a:latin typeface="Batang"/>
                <a:ea typeface="Batang"/>
              </a:rPr>
              <a:t>rig</a:t>
            </a:r>
            <a:br>
              <a:rPr lang="en-US" sz="2000" dirty="0">
                <a:latin typeface="Batang"/>
                <a:ea typeface="Batang"/>
              </a:rPr>
            </a:br>
            <a:r>
              <a:rPr lang="de-DE" sz="2000" b="1" dirty="0">
                <a:latin typeface="Batang"/>
                <a:ea typeface="Batang"/>
              </a:rPr>
              <a:t>CFvSG, 2023</a:t>
            </a:r>
            <a:endParaRPr lang="de-DE" sz="2000" dirty="0">
              <a:latin typeface="Batang"/>
              <a:ea typeface="Batang"/>
            </a:endParaRPr>
          </a:p>
        </p:txBody>
      </p:sp>
      <p:sp>
        <p:nvSpPr>
          <p:cNvPr id="3" name="Untertitel 2"/>
          <p:cNvSpPr>
            <a:spLocks noGrp="1"/>
          </p:cNvSpPr>
          <p:nvPr>
            <p:ph type="subTitle" idx="1"/>
          </p:nvPr>
        </p:nvSpPr>
        <p:spPr>
          <a:xfrm>
            <a:off x="540330" y="3058429"/>
            <a:ext cx="2715352" cy="2843991"/>
          </a:xfrm>
        </p:spPr>
        <p:txBody>
          <a:bodyPr>
            <a:normAutofit/>
          </a:bodyPr>
          <a:lstStyle/>
          <a:p>
            <a:r>
              <a:rPr lang="de-DE" dirty="0" err="1"/>
              <a:t>Towards</a:t>
            </a:r>
            <a:r>
              <a:rPr lang="de-DE" dirty="0"/>
              <a:t> an </a:t>
            </a:r>
            <a:r>
              <a:rPr lang="de-DE" dirty="0" err="1"/>
              <a:t>interdisciplinary</a:t>
            </a:r>
            <a:r>
              <a:rPr lang="de-DE" dirty="0"/>
              <a:t> Approach in </a:t>
            </a:r>
            <a:r>
              <a:rPr lang="de-DE" dirty="0" err="1"/>
              <a:t>postcolonialism</a:t>
            </a:r>
          </a:p>
        </p:txBody>
      </p:sp>
      <p:cxnSp>
        <p:nvCxnSpPr>
          <p:cNvPr id="10" name="Straight Connector 9">
            <a:extLst>
              <a:ext uri="{FF2B5EF4-FFF2-40B4-BE49-F238E27FC236}">
                <a16:creationId xmlns:a16="http://schemas.microsoft.com/office/drawing/2014/main" id="{8F07BAF3-9192-40BA-915C-84551923BF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16433" y="574748"/>
            <a:ext cx="0" cy="57125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EDD632D-A8D0-4079-A550-5557F5E3BA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7176" y="574748"/>
            <a:ext cx="110433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B70C4DD-D704-4C63-874C-EA8923E7FA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7176" y="6286500"/>
            <a:ext cx="110433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7499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F0B1846-6CE5-47AE-B0D0-7202A39CE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3C4F5B9-49E7-2701-5E05-8A9F85BAED1B}"/>
              </a:ext>
            </a:extLst>
          </p:cNvPr>
          <p:cNvSpPr>
            <a:spLocks noGrp="1"/>
          </p:cNvSpPr>
          <p:nvPr>
            <p:ph type="title"/>
          </p:nvPr>
        </p:nvSpPr>
        <p:spPr>
          <a:xfrm>
            <a:off x="521208" y="822960"/>
            <a:ext cx="2483246" cy="5296270"/>
          </a:xfrm>
        </p:spPr>
        <p:txBody>
          <a:bodyPr anchor="t">
            <a:normAutofit/>
          </a:bodyPr>
          <a:lstStyle/>
          <a:p>
            <a:r>
              <a:rPr lang="de-DE" dirty="0" err="1">
                <a:latin typeface="Batang"/>
                <a:ea typeface="Batang"/>
              </a:rPr>
              <a:t>Aims</a:t>
            </a:r>
            <a:r>
              <a:rPr lang="de-DE" dirty="0">
                <a:latin typeface="Batang"/>
                <a:ea typeface="Batang"/>
              </a:rPr>
              <a:t> </a:t>
            </a:r>
            <a:r>
              <a:rPr lang="de-DE" dirty="0" err="1">
                <a:latin typeface="Batang"/>
                <a:ea typeface="Batang"/>
              </a:rPr>
              <a:t>of</a:t>
            </a:r>
            <a:r>
              <a:rPr lang="de-DE" dirty="0">
                <a:latin typeface="Batang"/>
                <a:ea typeface="Batang"/>
              </a:rPr>
              <a:t> </a:t>
            </a:r>
            <a:r>
              <a:rPr lang="de-DE" dirty="0" err="1">
                <a:latin typeface="Batang"/>
                <a:ea typeface="Batang"/>
              </a:rPr>
              <a:t>the</a:t>
            </a:r>
            <a:r>
              <a:rPr lang="de-DE" dirty="0">
                <a:latin typeface="Batang"/>
                <a:ea typeface="Batang"/>
              </a:rPr>
              <a:t> </a:t>
            </a:r>
            <a:r>
              <a:rPr lang="de-DE" dirty="0" err="1">
                <a:latin typeface="Batang"/>
                <a:ea typeface="Batang"/>
              </a:rPr>
              <a:t>project</a:t>
            </a:r>
            <a:endParaRPr lang="de-DE" dirty="0" err="1"/>
          </a:p>
        </p:txBody>
      </p:sp>
      <p:cxnSp>
        <p:nvCxnSpPr>
          <p:cNvPr id="22" name="Straight Connector 21">
            <a:extLst>
              <a:ext uri="{FF2B5EF4-FFF2-40B4-BE49-F238E27FC236}">
                <a16:creationId xmlns:a16="http://schemas.microsoft.com/office/drawing/2014/main" id="{4B706659-8817-44F5-87F5-B7804F1CBE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6286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E7E0E66-59D6-4A3A-B1A2-84B9078432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147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64F6F91-27E3-4BF5-9BD7-E5923D27CC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571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6" name="Inhaltsplatzhalter 2">
            <a:extLst>
              <a:ext uri="{FF2B5EF4-FFF2-40B4-BE49-F238E27FC236}">
                <a16:creationId xmlns:a16="http://schemas.microsoft.com/office/drawing/2014/main" id="{3CD79E8E-9E64-95FE-9359-EDD793613709}"/>
              </a:ext>
            </a:extLst>
          </p:cNvPr>
          <p:cNvGraphicFramePr>
            <a:graphicFrameLocks noGrp="1"/>
          </p:cNvGraphicFramePr>
          <p:nvPr>
            <p:ph idx="1"/>
            <p:extLst>
              <p:ext uri="{D42A27DB-BD31-4B8C-83A1-F6EECF244321}">
                <p14:modId xmlns:p14="http://schemas.microsoft.com/office/powerpoint/2010/main" val="252215740"/>
              </p:ext>
            </p:extLst>
          </p:nvPr>
        </p:nvGraphicFramePr>
        <p:xfrm>
          <a:off x="3751189" y="1061686"/>
          <a:ext cx="7880423" cy="47622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119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00">
            <a:alpha val="25000"/>
          </a:srgb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7ABB19-0116-3A41-0EA8-702BD20BA0E0}"/>
              </a:ext>
            </a:extLst>
          </p:cNvPr>
          <p:cNvSpPr>
            <a:spLocks noGrp="1"/>
          </p:cNvSpPr>
          <p:nvPr>
            <p:ph type="title"/>
          </p:nvPr>
        </p:nvSpPr>
        <p:spPr/>
        <p:txBody>
          <a:bodyPr/>
          <a:lstStyle/>
          <a:p>
            <a:r>
              <a:rPr lang="de-AT" i="1" dirty="0"/>
              <a:t>Erklärung &amp; Kommentar 1</a:t>
            </a:r>
            <a:endParaRPr lang="de-DE" i="1" dirty="0"/>
          </a:p>
        </p:txBody>
      </p:sp>
      <p:sp>
        <p:nvSpPr>
          <p:cNvPr id="3" name="Inhaltsplatzhalter 2">
            <a:extLst>
              <a:ext uri="{FF2B5EF4-FFF2-40B4-BE49-F238E27FC236}">
                <a16:creationId xmlns:a16="http://schemas.microsoft.com/office/drawing/2014/main" id="{6182EF47-F84B-83D3-96F9-9683842EFF37}"/>
              </a:ext>
            </a:extLst>
          </p:cNvPr>
          <p:cNvSpPr>
            <a:spLocks noGrp="1"/>
          </p:cNvSpPr>
          <p:nvPr>
            <p:ph idx="1"/>
          </p:nvPr>
        </p:nvSpPr>
        <p:spPr/>
        <p:txBody>
          <a:bodyPr/>
          <a:lstStyle/>
          <a:p>
            <a:r>
              <a:rPr lang="de-AT" i="1" dirty="0"/>
              <a:t>Durch die Erklärung der „</a:t>
            </a:r>
            <a:r>
              <a:rPr lang="de-AT" i="1" dirty="0" err="1"/>
              <a:t>Aims</a:t>
            </a:r>
            <a:r>
              <a:rPr lang="de-AT" i="1" dirty="0"/>
              <a:t>“ und erstmalige Zusammenführung der Gruppe mit allen beteiligten Kolleg*innen und Fächern soll einerseits die Relevanz des Projektes für den Unterricht und das fächerübergreifende Tun dargelegt werden. Andererseits kann hier ein Diskussionsraum für die Lernenden geboten werden, in dem sie sich mit dem Ziel (interdisziplinäre Erarbeitung der Themen Postkolonialismus und Cultural Appropriation) und dem anvisierten Outcome (Gestaltung einer interaktiven, digitalen Präsenz des Projektes) einführend auseinandersetzen können.</a:t>
            </a:r>
            <a:endParaRPr lang="de-DE" i="1" dirty="0"/>
          </a:p>
        </p:txBody>
      </p:sp>
    </p:spTree>
    <p:extLst>
      <p:ext uri="{BB962C8B-B14F-4D97-AF65-F5344CB8AC3E}">
        <p14:creationId xmlns:p14="http://schemas.microsoft.com/office/powerpoint/2010/main" val="4148027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89F449-A8C1-4223-8D3F-453A7C93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FCDDFA3-B601-3BD5-B28A-AB06F817FE36}"/>
              </a:ext>
            </a:extLst>
          </p:cNvPr>
          <p:cNvSpPr>
            <a:spLocks noGrp="1"/>
          </p:cNvSpPr>
          <p:nvPr>
            <p:ph type="title"/>
          </p:nvPr>
        </p:nvSpPr>
        <p:spPr>
          <a:xfrm>
            <a:off x="521208" y="818777"/>
            <a:ext cx="2632002" cy="5099442"/>
          </a:xfrm>
        </p:spPr>
        <p:txBody>
          <a:bodyPr anchor="t">
            <a:normAutofit/>
          </a:bodyPr>
          <a:lstStyle/>
          <a:p>
            <a:r>
              <a:rPr lang="de-DE" dirty="0">
                <a:latin typeface="Batang"/>
                <a:ea typeface="Batang"/>
              </a:rPr>
              <a:t>Task 1:</a:t>
            </a:r>
            <a:endParaRPr lang="de-DE" dirty="0"/>
          </a:p>
        </p:txBody>
      </p:sp>
      <p:cxnSp>
        <p:nvCxnSpPr>
          <p:cNvPr id="10" name="Straight Connector 9">
            <a:extLst>
              <a:ext uri="{FF2B5EF4-FFF2-40B4-BE49-F238E27FC236}">
                <a16:creationId xmlns:a16="http://schemas.microsoft.com/office/drawing/2014/main" id="{9B483DE6-F425-4CA0-9983-0778A131FA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571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8F3C27F-5DD1-4734-BC17-6CA4460264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6286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F67967-936C-4D11-B434-DEBD15F2B7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147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4891C4AA-DF3A-9153-5911-FE3AFC408B3F}"/>
              </a:ext>
            </a:extLst>
          </p:cNvPr>
          <p:cNvSpPr>
            <a:spLocks noGrp="1"/>
          </p:cNvSpPr>
          <p:nvPr>
            <p:ph idx="1"/>
          </p:nvPr>
        </p:nvSpPr>
        <p:spPr>
          <a:xfrm>
            <a:off x="3791570" y="939782"/>
            <a:ext cx="7724000" cy="5034810"/>
          </a:xfrm>
        </p:spPr>
        <p:txBody>
          <a:bodyPr anchor="t">
            <a:normAutofit/>
          </a:bodyPr>
          <a:lstStyle/>
          <a:p>
            <a:r>
              <a:rPr lang="de-DE" sz="1800" dirty="0"/>
              <a:t>Go </a:t>
            </a:r>
            <a:r>
              <a:rPr lang="de-DE" sz="1800" err="1"/>
              <a:t>to</a:t>
            </a:r>
            <a:r>
              <a:rPr lang="de-DE" sz="1800" dirty="0"/>
              <a:t> </a:t>
            </a:r>
            <a:r>
              <a:rPr lang="de-DE" sz="1800" dirty="0">
                <a:ea typeface="+mn-lt"/>
                <a:cs typeface="+mn-lt"/>
                <a:hlinkClick r:id="rId2"/>
              </a:rPr>
              <a:t>https://tjfbg.padlet.org/jrigal/p5wvbrt99onkafmq</a:t>
            </a:r>
            <a:r>
              <a:rPr lang="de-DE" sz="1800">
                <a:ea typeface="+mn-lt"/>
                <a:cs typeface="+mn-lt"/>
              </a:rPr>
              <a:t> (Password: project2023)</a:t>
            </a:r>
          </a:p>
          <a:p>
            <a:endParaRPr lang="de-DE" sz="1800" dirty="0"/>
          </a:p>
          <a:p>
            <a:r>
              <a:rPr lang="de-DE" sz="1800" dirty="0"/>
              <a:t>This will </a:t>
            </a:r>
            <a:r>
              <a:rPr lang="de-DE" sz="1800" dirty="0" err="1"/>
              <a:t>be</a:t>
            </a:r>
            <a:r>
              <a:rPr lang="de-DE" sz="1800" dirty="0"/>
              <a:t> </a:t>
            </a:r>
            <a:r>
              <a:rPr lang="de-DE" sz="1800" dirty="0" err="1"/>
              <a:t>our</a:t>
            </a:r>
            <a:r>
              <a:rPr lang="de-DE" sz="1800" dirty="0"/>
              <a:t> </a:t>
            </a:r>
            <a:r>
              <a:rPr lang="de-DE" sz="1800" dirty="0" err="1"/>
              <a:t>document</a:t>
            </a:r>
            <a:r>
              <a:rPr lang="de-DE" sz="1800" dirty="0"/>
              <a:t> </a:t>
            </a:r>
            <a:r>
              <a:rPr lang="de-DE" sz="1800" dirty="0" err="1"/>
              <a:t>to</a:t>
            </a:r>
            <a:r>
              <a:rPr lang="de-DE" sz="1800" dirty="0"/>
              <a:t> </a:t>
            </a:r>
            <a:r>
              <a:rPr lang="de-DE" sz="1800" dirty="0" err="1"/>
              <a:t>collect</a:t>
            </a:r>
            <a:r>
              <a:rPr lang="de-DE" sz="1800" dirty="0"/>
              <a:t> </a:t>
            </a:r>
            <a:r>
              <a:rPr lang="de-DE" sz="1800" dirty="0" err="1"/>
              <a:t>thoughts</a:t>
            </a:r>
            <a:r>
              <a:rPr lang="de-DE" sz="1800" dirty="0"/>
              <a:t> and </a:t>
            </a:r>
            <a:r>
              <a:rPr lang="de-DE" sz="1800" dirty="0" err="1"/>
              <a:t>ideas</a:t>
            </a:r>
            <a:r>
              <a:rPr lang="de-DE" sz="1800" dirty="0"/>
              <a:t>.</a:t>
            </a:r>
          </a:p>
          <a:p>
            <a:endParaRPr lang="de-DE" sz="1800" dirty="0"/>
          </a:p>
          <a:p>
            <a:r>
              <a:rPr lang="de-DE" sz="1800" dirty="0" err="1"/>
              <a:t>Have</a:t>
            </a:r>
            <a:r>
              <a:rPr lang="de-DE" sz="1800" dirty="0"/>
              <a:t> a </a:t>
            </a:r>
            <a:r>
              <a:rPr lang="de-DE" sz="1800" dirty="0" err="1"/>
              <a:t>look</a:t>
            </a:r>
            <a:r>
              <a:rPr lang="de-DE" sz="1800" dirty="0"/>
              <a:t> a </a:t>
            </a:r>
            <a:r>
              <a:rPr lang="de-DE" sz="1800" dirty="0" err="1"/>
              <a:t>the</a:t>
            </a:r>
            <a:r>
              <a:rPr lang="de-DE" sz="1800" dirty="0"/>
              <a:t> </a:t>
            </a:r>
            <a:r>
              <a:rPr lang="de-DE" sz="1800" dirty="0" err="1"/>
              <a:t>key</a:t>
            </a:r>
            <a:r>
              <a:rPr lang="de-DE" sz="1800" dirty="0"/>
              <a:t> </a:t>
            </a:r>
            <a:r>
              <a:rPr lang="de-DE" sz="1800" dirty="0" err="1"/>
              <a:t>words</a:t>
            </a:r>
            <a:r>
              <a:rPr lang="de-DE" sz="1800" dirty="0"/>
              <a:t> (in </a:t>
            </a:r>
            <a:r>
              <a:rPr lang="de-DE" sz="1800" dirty="0" err="1">
                <a:solidFill>
                  <a:srgbClr val="00B0F0"/>
                </a:solidFill>
              </a:rPr>
              <a:t>blue</a:t>
            </a:r>
            <a:r>
              <a:rPr lang="de-DE" sz="1800" dirty="0"/>
              <a:t>) on </a:t>
            </a:r>
            <a:r>
              <a:rPr lang="de-DE" sz="1800" dirty="0" err="1"/>
              <a:t>the</a:t>
            </a:r>
            <a:r>
              <a:rPr lang="de-DE" sz="1800" dirty="0"/>
              <a:t> </a:t>
            </a:r>
            <a:r>
              <a:rPr lang="de-DE" sz="1800" dirty="0" err="1"/>
              <a:t>padlet</a:t>
            </a:r>
            <a:r>
              <a:rPr lang="de-DE" sz="1800" dirty="0"/>
              <a:t>. Find </a:t>
            </a:r>
            <a:r>
              <a:rPr lang="de-DE" sz="1800" dirty="0" err="1"/>
              <a:t>definitions</a:t>
            </a:r>
            <a:r>
              <a:rPr lang="de-DE" sz="1800" dirty="0"/>
              <a:t> </a:t>
            </a:r>
            <a:r>
              <a:rPr lang="de-DE" sz="1800" dirty="0" err="1"/>
              <a:t>for</a:t>
            </a:r>
            <a:r>
              <a:rPr lang="de-DE" sz="1800" dirty="0"/>
              <a:t> </a:t>
            </a:r>
            <a:r>
              <a:rPr lang="de-DE" sz="1800" dirty="0" err="1"/>
              <a:t>each</a:t>
            </a:r>
            <a:r>
              <a:rPr lang="de-DE" sz="1800" dirty="0"/>
              <a:t> </a:t>
            </a:r>
            <a:r>
              <a:rPr lang="de-DE" sz="1800" dirty="0" err="1"/>
              <a:t>word</a:t>
            </a:r>
            <a:r>
              <a:rPr lang="de-DE" sz="1800" dirty="0"/>
              <a:t> / </a:t>
            </a:r>
            <a:r>
              <a:rPr lang="de-DE" sz="1800" dirty="0" err="1"/>
              <a:t>subject</a:t>
            </a:r>
            <a:r>
              <a:rPr lang="de-DE" sz="1800" dirty="0"/>
              <a:t> in </a:t>
            </a:r>
            <a:r>
              <a:rPr lang="de-DE" sz="1800" dirty="0" err="1"/>
              <a:t>groups</a:t>
            </a:r>
            <a:r>
              <a:rPr lang="de-DE" sz="1800" dirty="0"/>
              <a:t> </a:t>
            </a:r>
            <a:r>
              <a:rPr lang="de-DE" sz="1800" dirty="0" err="1"/>
              <a:t>of</a:t>
            </a:r>
            <a:r>
              <a:rPr lang="de-DE" sz="1800" dirty="0"/>
              <a:t> 3. Put </a:t>
            </a:r>
            <a:r>
              <a:rPr lang="de-DE" sz="1800" dirty="0" err="1"/>
              <a:t>your</a:t>
            </a:r>
            <a:r>
              <a:rPr lang="de-DE" sz="1800" dirty="0"/>
              <a:t> </a:t>
            </a:r>
            <a:r>
              <a:rPr lang="de-DE" sz="1800" dirty="0" err="1"/>
              <a:t>definitions</a:t>
            </a:r>
            <a:r>
              <a:rPr lang="de-DE" sz="1800" dirty="0"/>
              <a:t> in and connect </a:t>
            </a:r>
            <a:r>
              <a:rPr lang="de-DE" sz="1800" dirty="0" err="1"/>
              <a:t>them</a:t>
            </a:r>
            <a:r>
              <a:rPr lang="de-DE" sz="1800" dirty="0"/>
              <a:t> </a:t>
            </a:r>
            <a:r>
              <a:rPr lang="de-DE" sz="1800" dirty="0" err="1"/>
              <a:t>to</a:t>
            </a:r>
            <a:r>
              <a:rPr lang="de-DE" sz="1800" dirty="0"/>
              <a:t> </a:t>
            </a:r>
            <a:r>
              <a:rPr lang="de-DE" sz="1800" dirty="0" err="1"/>
              <a:t>the</a:t>
            </a:r>
            <a:r>
              <a:rPr lang="de-DE" sz="1800" dirty="0"/>
              <a:t> </a:t>
            </a:r>
            <a:r>
              <a:rPr lang="de-DE" sz="1800" dirty="0" err="1"/>
              <a:t>words</a:t>
            </a:r>
            <a:r>
              <a:rPr lang="de-DE" sz="1800" dirty="0"/>
              <a:t>.</a:t>
            </a:r>
          </a:p>
          <a:p>
            <a:endParaRPr lang="de-DE" sz="1800" dirty="0"/>
          </a:p>
          <a:p>
            <a:r>
              <a:rPr lang="de-DE" sz="1800" dirty="0" err="1"/>
              <a:t>Whenever</a:t>
            </a:r>
            <a:r>
              <a:rPr lang="de-DE" sz="1800" dirty="0"/>
              <a:t> </a:t>
            </a:r>
            <a:r>
              <a:rPr lang="de-DE" sz="1800" dirty="0" err="1"/>
              <a:t>you</a:t>
            </a:r>
            <a:r>
              <a:rPr lang="de-DE" sz="1800" dirty="0"/>
              <a:t> </a:t>
            </a:r>
            <a:r>
              <a:rPr lang="de-DE" sz="1800" dirty="0" err="1"/>
              <a:t>come</a:t>
            </a:r>
            <a:r>
              <a:rPr lang="de-DE" sz="1800" dirty="0"/>
              <a:t> </a:t>
            </a:r>
            <a:r>
              <a:rPr lang="de-DE" sz="1800" dirty="0" err="1"/>
              <a:t>across</a:t>
            </a:r>
            <a:r>
              <a:rPr lang="de-DE" sz="1800" dirty="0"/>
              <a:t> a </a:t>
            </a:r>
            <a:r>
              <a:rPr lang="de-DE" sz="1800" dirty="0" err="1"/>
              <a:t>piece</a:t>
            </a:r>
            <a:r>
              <a:rPr lang="de-DE" sz="1800" dirty="0"/>
              <a:t> </a:t>
            </a:r>
            <a:r>
              <a:rPr lang="de-DE" sz="1800" dirty="0" err="1"/>
              <a:t>of</a:t>
            </a:r>
            <a:r>
              <a:rPr lang="de-DE" sz="1800" dirty="0"/>
              <a:t> </a:t>
            </a:r>
            <a:r>
              <a:rPr lang="de-DE" sz="1800" dirty="0" err="1"/>
              <a:t>work</a:t>
            </a:r>
            <a:r>
              <a:rPr lang="de-DE" sz="1800" dirty="0"/>
              <a:t>, an </a:t>
            </a:r>
            <a:r>
              <a:rPr lang="de-DE" sz="1800" dirty="0" err="1"/>
              <a:t>article</a:t>
            </a:r>
            <a:r>
              <a:rPr lang="de-DE" sz="1800" dirty="0"/>
              <a:t> </a:t>
            </a:r>
            <a:r>
              <a:rPr lang="de-DE" sz="1800" dirty="0" err="1"/>
              <a:t>or</a:t>
            </a:r>
            <a:r>
              <a:rPr lang="de-DE" sz="1800" dirty="0"/>
              <a:t> </a:t>
            </a:r>
            <a:r>
              <a:rPr lang="de-DE" sz="1800" dirty="0" err="1"/>
              <a:t>related</a:t>
            </a:r>
            <a:r>
              <a:rPr lang="de-DE" sz="1800" dirty="0"/>
              <a:t> </a:t>
            </a:r>
            <a:r>
              <a:rPr lang="de-DE" sz="1800" dirty="0" err="1"/>
              <a:t>topics</a:t>
            </a:r>
            <a:r>
              <a:rPr lang="de-DE" sz="1800" dirty="0"/>
              <a:t> in </a:t>
            </a:r>
            <a:r>
              <a:rPr lang="de-DE" sz="1800" dirty="0" err="1"/>
              <a:t>your</a:t>
            </a:r>
            <a:r>
              <a:rPr lang="de-DE" sz="1800" dirty="0"/>
              <a:t> English and Arts </a:t>
            </a:r>
            <a:r>
              <a:rPr lang="de-DE" sz="1800" dirty="0" err="1"/>
              <a:t>classes</a:t>
            </a:r>
            <a:r>
              <a:rPr lang="de-DE" sz="1800" dirty="0"/>
              <a:t>, </a:t>
            </a:r>
            <a:r>
              <a:rPr lang="de-DE" sz="1800" dirty="0" err="1"/>
              <a:t>you</a:t>
            </a:r>
            <a:r>
              <a:rPr lang="de-DE" sz="1800" dirty="0"/>
              <a:t> </a:t>
            </a:r>
            <a:r>
              <a:rPr lang="de-DE" sz="1800" dirty="0" err="1"/>
              <a:t>are</a:t>
            </a:r>
            <a:r>
              <a:rPr lang="de-DE" sz="1800" dirty="0"/>
              <a:t> </a:t>
            </a:r>
            <a:r>
              <a:rPr lang="de-DE" sz="1800" dirty="0" err="1"/>
              <a:t>encouraged</a:t>
            </a:r>
            <a:r>
              <a:rPr lang="de-DE" sz="1800" dirty="0"/>
              <a:t> </a:t>
            </a:r>
            <a:r>
              <a:rPr lang="de-DE" sz="1800" dirty="0" err="1"/>
              <a:t>to</a:t>
            </a:r>
            <a:r>
              <a:rPr lang="de-DE" sz="1800" dirty="0"/>
              <a:t> </a:t>
            </a:r>
            <a:r>
              <a:rPr lang="de-DE" sz="1800" dirty="0" err="1"/>
              <a:t>use</a:t>
            </a:r>
            <a:r>
              <a:rPr lang="de-DE" sz="1800" dirty="0"/>
              <a:t> </a:t>
            </a:r>
            <a:r>
              <a:rPr lang="de-DE" sz="1800" dirty="0" err="1"/>
              <a:t>the</a:t>
            </a:r>
            <a:r>
              <a:rPr lang="de-DE" sz="1800" dirty="0"/>
              <a:t> </a:t>
            </a:r>
            <a:r>
              <a:rPr lang="de-DE" sz="1800" dirty="0" err="1"/>
              <a:t>padlet</a:t>
            </a:r>
            <a:r>
              <a:rPr lang="de-DE" sz="1800" dirty="0"/>
              <a:t> </a:t>
            </a:r>
            <a:r>
              <a:rPr lang="de-DE" sz="1800" dirty="0" err="1"/>
              <a:t>to</a:t>
            </a:r>
            <a:r>
              <a:rPr lang="de-DE" sz="1800" dirty="0"/>
              <a:t> </a:t>
            </a:r>
            <a:r>
              <a:rPr lang="de-DE" sz="1800" dirty="0" err="1"/>
              <a:t>keep</a:t>
            </a:r>
            <a:r>
              <a:rPr lang="de-DE" sz="1800" dirty="0"/>
              <a:t> </a:t>
            </a:r>
            <a:r>
              <a:rPr lang="de-DE" sz="1800" dirty="0" err="1"/>
              <a:t>notes</a:t>
            </a:r>
            <a:r>
              <a:rPr lang="de-DE" sz="1800" dirty="0"/>
              <a:t>. This will form </a:t>
            </a:r>
            <a:r>
              <a:rPr lang="de-DE" sz="1800" dirty="0" err="1"/>
              <a:t>the</a:t>
            </a:r>
            <a:r>
              <a:rPr lang="de-DE" sz="1800" dirty="0"/>
              <a:t> </a:t>
            </a:r>
            <a:r>
              <a:rPr lang="de-DE" sz="1800" dirty="0" err="1"/>
              <a:t>basis</a:t>
            </a:r>
            <a:r>
              <a:rPr lang="de-DE" sz="1800" dirty="0"/>
              <a:t> </a:t>
            </a:r>
            <a:r>
              <a:rPr lang="de-DE" sz="1800" dirty="0" err="1"/>
              <a:t>for</a:t>
            </a:r>
            <a:r>
              <a:rPr lang="de-DE" sz="1800" dirty="0"/>
              <a:t> </a:t>
            </a:r>
            <a:r>
              <a:rPr lang="de-DE" sz="1800" dirty="0" err="1"/>
              <a:t>our</a:t>
            </a:r>
            <a:r>
              <a:rPr lang="de-DE" sz="1800" dirty="0"/>
              <a:t> web </a:t>
            </a:r>
            <a:r>
              <a:rPr lang="de-DE" sz="1800" dirty="0" err="1"/>
              <a:t>presence</a:t>
            </a:r>
            <a:r>
              <a:rPr lang="de-DE" sz="1800" dirty="0"/>
              <a:t>.</a:t>
            </a:r>
          </a:p>
        </p:txBody>
      </p:sp>
    </p:spTree>
    <p:extLst>
      <p:ext uri="{BB962C8B-B14F-4D97-AF65-F5344CB8AC3E}">
        <p14:creationId xmlns:p14="http://schemas.microsoft.com/office/powerpoint/2010/main" val="3392873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alpha val="25000"/>
          </a:srgb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20F97B-4F54-A942-6AAF-BA8F4F15E59E}"/>
              </a:ext>
            </a:extLst>
          </p:cNvPr>
          <p:cNvSpPr>
            <a:spLocks noGrp="1"/>
          </p:cNvSpPr>
          <p:nvPr>
            <p:ph type="title"/>
          </p:nvPr>
        </p:nvSpPr>
        <p:spPr/>
        <p:txBody>
          <a:bodyPr/>
          <a:lstStyle/>
          <a:p>
            <a:r>
              <a:rPr lang="de-AT" i="1" dirty="0"/>
              <a:t>Kommentar Task 1</a:t>
            </a:r>
            <a:endParaRPr lang="de-DE" i="1" dirty="0"/>
          </a:p>
        </p:txBody>
      </p:sp>
      <p:pic>
        <p:nvPicPr>
          <p:cNvPr id="5" name="Inhaltsplatzhalter 4">
            <a:extLst>
              <a:ext uri="{FF2B5EF4-FFF2-40B4-BE49-F238E27FC236}">
                <a16:creationId xmlns:a16="http://schemas.microsoft.com/office/drawing/2014/main" id="{B24FE140-5C18-6DB9-5B3F-BB72E963BA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0387" y="3624927"/>
            <a:ext cx="11060113" cy="1255511"/>
          </a:xfrm>
        </p:spPr>
      </p:pic>
      <p:sp>
        <p:nvSpPr>
          <p:cNvPr id="6" name="Textfeld 5">
            <a:extLst>
              <a:ext uri="{FF2B5EF4-FFF2-40B4-BE49-F238E27FC236}">
                <a16:creationId xmlns:a16="http://schemas.microsoft.com/office/drawing/2014/main" id="{182D0D7E-6780-B6BA-1CC0-592167791749}"/>
              </a:ext>
            </a:extLst>
          </p:cNvPr>
          <p:cNvSpPr txBox="1"/>
          <p:nvPr/>
        </p:nvSpPr>
        <p:spPr>
          <a:xfrm>
            <a:off x="571501" y="2004969"/>
            <a:ext cx="11049000" cy="1477328"/>
          </a:xfrm>
          <a:prstGeom prst="rect">
            <a:avLst/>
          </a:prstGeom>
          <a:noFill/>
        </p:spPr>
        <p:txBody>
          <a:bodyPr wrap="square" rtlCol="0">
            <a:spAutoFit/>
          </a:bodyPr>
          <a:lstStyle/>
          <a:p>
            <a:r>
              <a:rPr lang="de-AT" i="1" dirty="0"/>
              <a:t>Die interaktive Diskussions- und Sammlungsplattform „</a:t>
            </a:r>
            <a:r>
              <a:rPr lang="de-AT" i="1" dirty="0" err="1"/>
              <a:t>padlet</a:t>
            </a:r>
            <a:r>
              <a:rPr lang="de-AT" i="1" dirty="0"/>
              <a:t>“ dient im Projekt dem konstanten, niederschwelligen und digitalen Austausch. </a:t>
            </a:r>
          </a:p>
          <a:p>
            <a:r>
              <a:rPr lang="de-AT" i="1" dirty="0"/>
              <a:t>In Task 1 setzen sich die Schüler*innen in einer Diskussionsphase mit Schlüsselkonzepten des Projektes (in Blau) auseinander und notieren erste Gedanken und Definitionen, die auch in den vorhergehenden Englisch-Einheiten bearbeitet wurden.</a:t>
            </a:r>
            <a:endParaRPr lang="de-DE" i="1" dirty="0"/>
          </a:p>
        </p:txBody>
      </p:sp>
      <p:sp>
        <p:nvSpPr>
          <p:cNvPr id="7" name="Textfeld 6">
            <a:extLst>
              <a:ext uri="{FF2B5EF4-FFF2-40B4-BE49-F238E27FC236}">
                <a16:creationId xmlns:a16="http://schemas.microsoft.com/office/drawing/2014/main" id="{4FF01C9B-3392-0FA1-3FE8-CEA9FA3E57EC}"/>
              </a:ext>
            </a:extLst>
          </p:cNvPr>
          <p:cNvSpPr txBox="1"/>
          <p:nvPr/>
        </p:nvSpPr>
        <p:spPr>
          <a:xfrm>
            <a:off x="571500" y="5023068"/>
            <a:ext cx="1601721" cy="261610"/>
          </a:xfrm>
          <a:prstGeom prst="rect">
            <a:avLst/>
          </a:prstGeom>
          <a:noFill/>
        </p:spPr>
        <p:txBody>
          <a:bodyPr wrap="none" rtlCol="0">
            <a:spAutoFit/>
          </a:bodyPr>
          <a:lstStyle/>
          <a:p>
            <a:r>
              <a:rPr lang="de-AT" sz="1100" i="1" dirty="0"/>
              <a:t>Beispiel </a:t>
            </a:r>
            <a:r>
              <a:rPr lang="de-AT" sz="1100" i="1" dirty="0" err="1"/>
              <a:t>padlet</a:t>
            </a:r>
            <a:r>
              <a:rPr lang="de-AT" sz="1100" i="1" dirty="0"/>
              <a:t>, Task 1</a:t>
            </a:r>
            <a:endParaRPr lang="de-DE" sz="1100" i="1" dirty="0"/>
          </a:p>
        </p:txBody>
      </p:sp>
    </p:spTree>
    <p:extLst>
      <p:ext uri="{BB962C8B-B14F-4D97-AF65-F5344CB8AC3E}">
        <p14:creationId xmlns:p14="http://schemas.microsoft.com/office/powerpoint/2010/main" val="3830727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89F449-A8C1-4223-8D3F-453A7C93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614E6E7-081A-A564-149F-583D29963E4C}"/>
              </a:ext>
            </a:extLst>
          </p:cNvPr>
          <p:cNvSpPr>
            <a:spLocks noGrp="1"/>
          </p:cNvSpPr>
          <p:nvPr>
            <p:ph type="title"/>
          </p:nvPr>
        </p:nvSpPr>
        <p:spPr>
          <a:xfrm>
            <a:off x="521209" y="786384"/>
            <a:ext cx="3794248" cy="5105761"/>
          </a:xfrm>
        </p:spPr>
        <p:txBody>
          <a:bodyPr anchor="t">
            <a:normAutofit/>
          </a:bodyPr>
          <a:lstStyle/>
          <a:p>
            <a:r>
              <a:rPr lang="de-DE" dirty="0">
                <a:latin typeface="Batang"/>
                <a:ea typeface="Batang"/>
              </a:rPr>
              <a:t>Task 2:</a:t>
            </a:r>
            <a:br>
              <a:rPr lang="de-DE" dirty="0">
                <a:latin typeface="Batang"/>
                <a:ea typeface="Batang"/>
              </a:rPr>
            </a:br>
            <a:r>
              <a:rPr lang="de-DE" dirty="0" err="1">
                <a:latin typeface="Batang"/>
                <a:ea typeface="Batang"/>
              </a:rPr>
              <a:t>concepts</a:t>
            </a:r>
            <a:r>
              <a:rPr lang="de-DE" dirty="0">
                <a:latin typeface="Batang"/>
                <a:ea typeface="Batang"/>
              </a:rPr>
              <a:t> </a:t>
            </a:r>
            <a:r>
              <a:rPr lang="de-DE" dirty="0" err="1">
                <a:latin typeface="Batang"/>
                <a:ea typeface="Batang"/>
              </a:rPr>
              <a:t>of</a:t>
            </a:r>
            <a:r>
              <a:rPr lang="de-DE" dirty="0">
                <a:latin typeface="Batang"/>
                <a:ea typeface="Batang"/>
              </a:rPr>
              <a:t> </a:t>
            </a:r>
            <a:r>
              <a:rPr lang="de-DE" dirty="0" err="1">
                <a:latin typeface="Batang"/>
                <a:ea typeface="Batang"/>
              </a:rPr>
              <a:t>postcolonialism</a:t>
            </a:r>
            <a:r>
              <a:rPr lang="de-DE" dirty="0">
                <a:latin typeface="Batang"/>
                <a:ea typeface="Batang"/>
              </a:rPr>
              <a:t> </a:t>
            </a:r>
            <a:endParaRPr lang="de-DE" dirty="0"/>
          </a:p>
        </p:txBody>
      </p:sp>
      <p:cxnSp>
        <p:nvCxnSpPr>
          <p:cNvPr id="10" name="Straight Connector 9">
            <a:extLst>
              <a:ext uri="{FF2B5EF4-FFF2-40B4-BE49-F238E27FC236}">
                <a16:creationId xmlns:a16="http://schemas.microsoft.com/office/drawing/2014/main" id="{C8F3C27F-5DD1-4734-BC17-6CA4460264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6286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F090CEE-42FF-4CEE-ABF8-11F35C2908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483DE6-F425-4CA0-9983-0778A131FA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571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FE5D4531-E100-5C02-67E2-7A5E9D989152}"/>
              </a:ext>
            </a:extLst>
          </p:cNvPr>
          <p:cNvSpPr>
            <a:spLocks noGrp="1"/>
          </p:cNvSpPr>
          <p:nvPr>
            <p:ph idx="1"/>
          </p:nvPr>
        </p:nvSpPr>
        <p:spPr>
          <a:xfrm>
            <a:off x="4927835" y="920376"/>
            <a:ext cx="6692666" cy="4971770"/>
          </a:xfrm>
        </p:spPr>
        <p:txBody>
          <a:bodyPr vert="horz" lIns="91440" tIns="45720" rIns="91440" bIns="45720" rtlCol="0" anchor="t">
            <a:normAutofit fontScale="92500" lnSpcReduction="10000"/>
          </a:bodyPr>
          <a:lstStyle/>
          <a:p>
            <a:pPr marL="0" indent="0">
              <a:buNone/>
            </a:pPr>
            <a:r>
              <a:rPr lang="de-DE" sz="2600" dirty="0"/>
              <a:t> Key </a:t>
            </a:r>
            <a:r>
              <a:rPr lang="de-DE" sz="2600" dirty="0" err="1"/>
              <a:t>concepts</a:t>
            </a:r>
            <a:r>
              <a:rPr lang="de-DE" sz="2600" dirty="0"/>
              <a:t>.</a:t>
            </a:r>
          </a:p>
          <a:p>
            <a:pPr marL="0" indent="0">
              <a:buNone/>
            </a:pPr>
            <a:r>
              <a:rPr lang="de-DE" sz="2600" dirty="0"/>
              <a:t>Put down </a:t>
            </a:r>
            <a:r>
              <a:rPr lang="de-DE" sz="2600" dirty="0" err="1"/>
              <a:t>some</a:t>
            </a:r>
            <a:r>
              <a:rPr lang="de-DE" sz="2600" dirty="0"/>
              <a:t> </a:t>
            </a:r>
            <a:r>
              <a:rPr lang="de-DE" sz="2600" dirty="0" err="1"/>
              <a:t>key</a:t>
            </a:r>
            <a:r>
              <a:rPr lang="de-DE" sz="2600" dirty="0"/>
              <a:t> </a:t>
            </a:r>
            <a:r>
              <a:rPr lang="de-DE" sz="2600" dirty="0" err="1"/>
              <a:t>points</a:t>
            </a:r>
            <a:r>
              <a:rPr lang="de-DE" sz="2600" dirty="0"/>
              <a:t> </a:t>
            </a:r>
            <a:r>
              <a:rPr lang="de-DE" sz="2600" dirty="0" err="1"/>
              <a:t>for</a:t>
            </a:r>
            <a:r>
              <a:rPr lang="de-DE" sz="2600" dirty="0"/>
              <a:t> </a:t>
            </a:r>
            <a:r>
              <a:rPr lang="de-DE" sz="2600" dirty="0" err="1"/>
              <a:t>each</a:t>
            </a:r>
            <a:r>
              <a:rPr lang="de-DE" sz="2600" dirty="0"/>
              <a:t> </a:t>
            </a:r>
            <a:r>
              <a:rPr lang="de-DE" sz="2600" dirty="0" err="1"/>
              <a:t>concept</a:t>
            </a:r>
            <a:r>
              <a:rPr lang="de-DE" sz="2600" dirty="0"/>
              <a:t> </a:t>
            </a:r>
            <a:r>
              <a:rPr lang="de-DE" sz="2600" dirty="0" err="1"/>
              <a:t>including</a:t>
            </a:r>
            <a:r>
              <a:rPr lang="de-DE" sz="2600" dirty="0"/>
              <a:t> </a:t>
            </a:r>
            <a:r>
              <a:rPr lang="de-DE" sz="2600" dirty="0" err="1"/>
              <a:t>your</a:t>
            </a:r>
            <a:r>
              <a:rPr lang="de-DE" sz="2600" dirty="0"/>
              <a:t> </a:t>
            </a:r>
            <a:r>
              <a:rPr lang="de-DE" sz="2600" dirty="0" err="1"/>
              <a:t>interpretations</a:t>
            </a:r>
            <a:r>
              <a:rPr lang="de-DE" sz="2600" dirty="0"/>
              <a:t>. </a:t>
            </a:r>
          </a:p>
          <a:p>
            <a:pPr marL="0" indent="0">
              <a:buNone/>
            </a:pPr>
            <a:r>
              <a:rPr lang="de-DE" sz="2600" dirty="0" err="1"/>
              <a:t>You</a:t>
            </a:r>
            <a:r>
              <a:rPr lang="de-DE" sz="2600" dirty="0"/>
              <a:t> </a:t>
            </a:r>
            <a:r>
              <a:rPr lang="de-DE" sz="2600" dirty="0" err="1"/>
              <a:t>can</a:t>
            </a:r>
            <a:r>
              <a:rPr lang="de-DE" sz="2600" dirty="0"/>
              <a:t> </a:t>
            </a:r>
            <a:r>
              <a:rPr lang="de-DE" sz="2600" dirty="0" err="1"/>
              <a:t>use</a:t>
            </a:r>
            <a:r>
              <a:rPr lang="de-DE" sz="2600" dirty="0"/>
              <a:t> </a:t>
            </a:r>
            <a:r>
              <a:rPr lang="de-DE" sz="2600" dirty="0" err="1"/>
              <a:t>the</a:t>
            </a:r>
            <a:r>
              <a:rPr lang="de-DE" sz="2600" dirty="0"/>
              <a:t> </a:t>
            </a:r>
            <a:r>
              <a:rPr lang="de-DE" sz="2600" dirty="0" err="1"/>
              <a:t>internet</a:t>
            </a:r>
            <a:r>
              <a:rPr lang="de-DE" sz="2600" dirty="0"/>
              <a:t> </a:t>
            </a:r>
            <a:r>
              <a:rPr lang="de-DE" sz="2600" dirty="0" err="1"/>
              <a:t>to</a:t>
            </a:r>
            <a:r>
              <a:rPr lang="de-DE" sz="2600" dirty="0"/>
              <a:t> </a:t>
            </a:r>
            <a:r>
              <a:rPr lang="de-DE" sz="2600" dirty="0" err="1"/>
              <a:t>research</a:t>
            </a:r>
            <a:r>
              <a:rPr lang="de-DE" sz="2600" dirty="0"/>
              <a:t>. </a:t>
            </a:r>
            <a:endParaRPr lang="de-DE"/>
          </a:p>
          <a:p>
            <a:pPr marL="0" indent="0">
              <a:buNone/>
            </a:pPr>
            <a:r>
              <a:rPr lang="de-DE" sz="2600" dirty="0" err="1"/>
              <a:t>You</a:t>
            </a:r>
            <a:r>
              <a:rPr lang="de-DE" sz="2600" dirty="0"/>
              <a:t> </a:t>
            </a:r>
            <a:r>
              <a:rPr lang="de-DE" sz="2600" dirty="0" err="1"/>
              <a:t>can</a:t>
            </a:r>
            <a:r>
              <a:rPr lang="de-DE" sz="2600" dirty="0"/>
              <a:t> do </a:t>
            </a:r>
            <a:r>
              <a:rPr lang="de-DE" sz="2600" dirty="0" err="1"/>
              <a:t>this</a:t>
            </a:r>
            <a:r>
              <a:rPr lang="de-DE" sz="2600" dirty="0"/>
              <a:t> on </a:t>
            </a:r>
            <a:r>
              <a:rPr lang="de-DE" sz="2600" dirty="0" err="1"/>
              <a:t>the</a:t>
            </a:r>
            <a:r>
              <a:rPr lang="de-DE" sz="2600" dirty="0"/>
              <a:t> </a:t>
            </a:r>
            <a:r>
              <a:rPr lang="de-DE" sz="2600" dirty="0" err="1"/>
              <a:t>padlet</a:t>
            </a:r>
            <a:r>
              <a:rPr lang="de-DE" sz="2600" dirty="0"/>
              <a:t> – open a </a:t>
            </a:r>
            <a:r>
              <a:rPr lang="de-DE" sz="2600" dirty="0" err="1"/>
              <a:t>new</a:t>
            </a:r>
            <a:r>
              <a:rPr lang="de-DE" sz="2600" dirty="0"/>
              <a:t> </a:t>
            </a:r>
            <a:r>
              <a:rPr lang="de-DE" sz="2600" dirty="0" err="1"/>
              <a:t>post</a:t>
            </a:r>
            <a:r>
              <a:rPr lang="de-DE" sz="2600" dirty="0"/>
              <a:t> </a:t>
            </a:r>
            <a:r>
              <a:rPr lang="de-DE" sz="2600" dirty="0" err="1"/>
              <a:t>for</a:t>
            </a:r>
            <a:r>
              <a:rPr lang="de-DE" sz="2600" dirty="0"/>
              <a:t> </a:t>
            </a:r>
            <a:r>
              <a:rPr lang="de-DE" sz="2600" dirty="0" err="1"/>
              <a:t>each</a:t>
            </a:r>
            <a:r>
              <a:rPr lang="de-DE" sz="2600" dirty="0"/>
              <a:t> </a:t>
            </a:r>
            <a:r>
              <a:rPr lang="de-DE" sz="2600" dirty="0" err="1"/>
              <a:t>concept</a:t>
            </a:r>
            <a:r>
              <a:rPr lang="de-DE" sz="2600" dirty="0"/>
              <a:t>!</a:t>
            </a:r>
            <a:endParaRPr lang="de-DE"/>
          </a:p>
          <a:p>
            <a:pPr marL="0" indent="0">
              <a:buNone/>
            </a:pPr>
            <a:endParaRPr lang="de-DE" sz="2600" dirty="0"/>
          </a:p>
          <a:p>
            <a:pPr marL="0" indent="0">
              <a:buNone/>
            </a:pPr>
            <a:r>
              <a:rPr lang="de-DE" sz="2600" dirty="0"/>
              <a:t>Think </a:t>
            </a:r>
            <a:r>
              <a:rPr lang="de-DE" sz="2600" err="1"/>
              <a:t>about</a:t>
            </a:r>
            <a:r>
              <a:rPr lang="de-DE" sz="2600" dirty="0"/>
              <a:t> </a:t>
            </a:r>
            <a:r>
              <a:rPr lang="de-DE" sz="2600" err="1"/>
              <a:t>the</a:t>
            </a:r>
            <a:r>
              <a:rPr lang="de-DE" sz="2600" dirty="0"/>
              <a:t> </a:t>
            </a:r>
            <a:r>
              <a:rPr lang="de-DE" sz="2600" err="1"/>
              <a:t>concepts</a:t>
            </a:r>
            <a:r>
              <a:rPr lang="de-DE" sz="2600" dirty="0"/>
              <a:t> also in </a:t>
            </a:r>
            <a:r>
              <a:rPr lang="de-DE" sz="2600" err="1"/>
              <a:t>relation</a:t>
            </a:r>
            <a:r>
              <a:rPr lang="de-DE" sz="2600" dirty="0"/>
              <a:t> </a:t>
            </a:r>
            <a:r>
              <a:rPr lang="de-DE" sz="2600" err="1"/>
              <a:t>to</a:t>
            </a:r>
            <a:r>
              <a:rPr lang="de-DE" sz="2600" dirty="0"/>
              <a:t> </a:t>
            </a:r>
            <a:r>
              <a:rPr lang="de-DE" sz="2600" err="1"/>
              <a:t>what</a:t>
            </a:r>
            <a:r>
              <a:rPr lang="de-DE" sz="2600" dirty="0"/>
              <a:t> </a:t>
            </a:r>
            <a:r>
              <a:rPr lang="de-DE" sz="2600" err="1"/>
              <a:t>you</a:t>
            </a:r>
            <a:r>
              <a:rPr lang="de-DE" sz="2600" dirty="0"/>
              <a:t> </a:t>
            </a:r>
            <a:r>
              <a:rPr lang="de-DE" sz="2600" err="1"/>
              <a:t>have</a:t>
            </a:r>
            <a:r>
              <a:rPr lang="de-DE" sz="2600" dirty="0"/>
              <a:t> </a:t>
            </a:r>
            <a:r>
              <a:rPr lang="de-DE" sz="2600" dirty="0" err="1"/>
              <a:t>seen</a:t>
            </a:r>
            <a:r>
              <a:rPr lang="de-DE" sz="2600" dirty="0"/>
              <a:t> and </a:t>
            </a:r>
            <a:r>
              <a:rPr lang="de-DE" sz="2600" dirty="0" err="1"/>
              <a:t>experienced</a:t>
            </a:r>
            <a:r>
              <a:rPr lang="de-DE" sz="2600"/>
              <a:t> in the workshop today!</a:t>
            </a:r>
            <a:endParaRPr lang="de-DE" sz="2600" dirty="0"/>
          </a:p>
          <a:p>
            <a:pPr marL="0" indent="0">
              <a:buNone/>
            </a:pPr>
            <a:endParaRPr lang="de-DE" sz="1800" dirty="0"/>
          </a:p>
        </p:txBody>
      </p:sp>
    </p:spTree>
    <p:extLst>
      <p:ext uri="{BB962C8B-B14F-4D97-AF65-F5344CB8AC3E}">
        <p14:creationId xmlns:p14="http://schemas.microsoft.com/office/powerpoint/2010/main" val="2419285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00">
            <a:alpha val="25000"/>
          </a:srgb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2A8312-4E96-BD4B-7B7E-BB113958FECE}"/>
              </a:ext>
            </a:extLst>
          </p:cNvPr>
          <p:cNvSpPr>
            <a:spLocks noGrp="1"/>
          </p:cNvSpPr>
          <p:nvPr>
            <p:ph type="title"/>
          </p:nvPr>
        </p:nvSpPr>
        <p:spPr/>
        <p:txBody>
          <a:bodyPr/>
          <a:lstStyle/>
          <a:p>
            <a:r>
              <a:rPr lang="de-AT" i="1" dirty="0"/>
              <a:t>Kommentar Task 2</a:t>
            </a:r>
            <a:endParaRPr lang="de-DE" i="1" dirty="0"/>
          </a:p>
        </p:txBody>
      </p:sp>
      <p:sp>
        <p:nvSpPr>
          <p:cNvPr id="3" name="Inhaltsplatzhalter 2">
            <a:extLst>
              <a:ext uri="{FF2B5EF4-FFF2-40B4-BE49-F238E27FC236}">
                <a16:creationId xmlns:a16="http://schemas.microsoft.com/office/drawing/2014/main" id="{05DCC410-328F-F518-379F-AA98CE303C68}"/>
              </a:ext>
            </a:extLst>
          </p:cNvPr>
          <p:cNvSpPr>
            <a:spLocks noGrp="1"/>
          </p:cNvSpPr>
          <p:nvPr>
            <p:ph idx="1"/>
          </p:nvPr>
        </p:nvSpPr>
        <p:spPr>
          <a:xfrm>
            <a:off x="571500" y="1924686"/>
            <a:ext cx="11059811" cy="3910987"/>
          </a:xfrm>
        </p:spPr>
        <p:txBody>
          <a:bodyPr>
            <a:normAutofit/>
          </a:bodyPr>
          <a:lstStyle/>
          <a:p>
            <a:pPr marL="0" indent="0">
              <a:buNone/>
            </a:pPr>
            <a:r>
              <a:rPr lang="de-AT" sz="1800" i="1" dirty="0"/>
              <a:t>In einer Weiterführung von Task 2 recherchieren die Schüler*innen in Task 2 konkretere „</a:t>
            </a:r>
            <a:r>
              <a:rPr lang="de-AT" sz="1800" i="1" dirty="0" err="1"/>
              <a:t>key</a:t>
            </a:r>
            <a:r>
              <a:rPr lang="de-AT" sz="1800" i="1" dirty="0"/>
              <a:t> </a:t>
            </a:r>
            <a:r>
              <a:rPr lang="de-AT" sz="1800" i="1" dirty="0" err="1"/>
              <a:t>concepts</a:t>
            </a:r>
            <a:r>
              <a:rPr lang="de-AT" sz="1800" i="1" dirty="0"/>
              <a:t>“ . Ziel ist dabei die erstmalige Verbindung eigener Ideen (Task 1) mit Definitionen und Konzepten anderer (Online-Recherche) sowie der praktischen Museumsarbeit (in diesem Fall im Workshop vor Ort).</a:t>
            </a:r>
          </a:p>
          <a:p>
            <a:pPr marL="0" indent="0">
              <a:buNone/>
            </a:pPr>
            <a:r>
              <a:rPr lang="de-AT" sz="1800" i="1" dirty="0"/>
              <a:t>Die „</a:t>
            </a:r>
            <a:r>
              <a:rPr lang="de-AT" sz="1800" i="1" dirty="0" err="1"/>
              <a:t>key</a:t>
            </a:r>
            <a:r>
              <a:rPr lang="de-AT" sz="1800" i="1" dirty="0"/>
              <a:t> </a:t>
            </a:r>
            <a:r>
              <a:rPr lang="de-AT" sz="1800" i="1" dirty="0" err="1"/>
              <a:t>concepts</a:t>
            </a:r>
            <a:r>
              <a:rPr lang="de-AT" sz="1800" i="1" dirty="0"/>
              <a:t>“ bilden dabei eine Basis für die folgenden Unterrichtseinheiten und können nach Bedarf und Fokus des jeweiligen Projektes angepasst werden..</a:t>
            </a:r>
            <a:endParaRPr lang="de-DE" sz="1800" i="1" dirty="0"/>
          </a:p>
        </p:txBody>
      </p:sp>
      <p:pic>
        <p:nvPicPr>
          <p:cNvPr id="5" name="Grafik 4">
            <a:extLst>
              <a:ext uri="{FF2B5EF4-FFF2-40B4-BE49-F238E27FC236}">
                <a16:creationId xmlns:a16="http://schemas.microsoft.com/office/drawing/2014/main" id="{4CF5DFDF-F490-DD07-7369-58C188FE1B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0903" y="4149026"/>
            <a:ext cx="9910194" cy="2078408"/>
          </a:xfrm>
          <a:prstGeom prst="rect">
            <a:avLst/>
          </a:prstGeom>
        </p:spPr>
      </p:pic>
    </p:spTree>
    <p:extLst>
      <p:ext uri="{BB962C8B-B14F-4D97-AF65-F5344CB8AC3E}">
        <p14:creationId xmlns:p14="http://schemas.microsoft.com/office/powerpoint/2010/main" val="2601232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89F449-A8C1-4223-8D3F-453A7C93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614E6E7-081A-A564-149F-583D29963E4C}"/>
              </a:ext>
            </a:extLst>
          </p:cNvPr>
          <p:cNvSpPr>
            <a:spLocks noGrp="1"/>
          </p:cNvSpPr>
          <p:nvPr>
            <p:ph type="title"/>
          </p:nvPr>
        </p:nvSpPr>
        <p:spPr>
          <a:xfrm>
            <a:off x="521209" y="786384"/>
            <a:ext cx="3794248" cy="5105761"/>
          </a:xfrm>
        </p:spPr>
        <p:txBody>
          <a:bodyPr anchor="t">
            <a:normAutofit/>
          </a:bodyPr>
          <a:lstStyle/>
          <a:p>
            <a:r>
              <a:rPr lang="de-DE" dirty="0">
                <a:latin typeface="Batang"/>
                <a:ea typeface="Batang"/>
              </a:rPr>
              <a:t>Task 3:</a:t>
            </a:r>
            <a:br>
              <a:rPr lang="de-DE" dirty="0">
                <a:latin typeface="Batang"/>
                <a:ea typeface="Batang"/>
              </a:rPr>
            </a:br>
            <a:r>
              <a:rPr lang="de-DE" dirty="0" err="1">
                <a:latin typeface="Batang"/>
                <a:ea typeface="Batang"/>
              </a:rPr>
              <a:t>concepts</a:t>
            </a:r>
            <a:r>
              <a:rPr lang="de-DE" dirty="0">
                <a:latin typeface="Batang"/>
                <a:ea typeface="Batang"/>
              </a:rPr>
              <a:t> </a:t>
            </a:r>
            <a:r>
              <a:rPr lang="de-DE" dirty="0" err="1">
                <a:latin typeface="Batang"/>
                <a:ea typeface="Batang"/>
              </a:rPr>
              <a:t>of</a:t>
            </a:r>
            <a:r>
              <a:rPr lang="de-DE" dirty="0">
                <a:latin typeface="Batang"/>
                <a:ea typeface="Batang"/>
              </a:rPr>
              <a:t> </a:t>
            </a:r>
            <a:r>
              <a:rPr lang="de-DE" dirty="0" err="1">
                <a:latin typeface="Batang"/>
                <a:ea typeface="Batang"/>
              </a:rPr>
              <a:t>postcolonialism</a:t>
            </a:r>
            <a:r>
              <a:rPr lang="de-DE" dirty="0">
                <a:latin typeface="Batang"/>
                <a:ea typeface="Batang"/>
              </a:rPr>
              <a:t> - </a:t>
            </a:r>
            <a:br>
              <a:rPr lang="de-DE" dirty="0">
                <a:latin typeface="Batang"/>
                <a:ea typeface="Batang"/>
              </a:rPr>
            </a:br>
            <a:r>
              <a:rPr lang="de-DE" dirty="0" err="1">
                <a:latin typeface="Batang"/>
                <a:ea typeface="Batang"/>
              </a:rPr>
              <a:t>towards</a:t>
            </a:r>
            <a:r>
              <a:rPr lang="de-DE" dirty="0">
                <a:latin typeface="Batang"/>
                <a:ea typeface="Batang"/>
              </a:rPr>
              <a:t> an </a:t>
            </a:r>
            <a:r>
              <a:rPr lang="de-DE" dirty="0" err="1">
                <a:latin typeface="Batang"/>
                <a:ea typeface="Batang"/>
              </a:rPr>
              <a:t>informed</a:t>
            </a:r>
            <a:r>
              <a:rPr lang="de-DE" dirty="0">
                <a:latin typeface="Batang"/>
                <a:ea typeface="Batang"/>
              </a:rPr>
              <a:t> </a:t>
            </a:r>
            <a:r>
              <a:rPr lang="de-DE" dirty="0" err="1">
                <a:latin typeface="Batang"/>
                <a:ea typeface="Batang"/>
              </a:rPr>
              <a:t>practice</a:t>
            </a:r>
            <a:endParaRPr lang="de-DE" dirty="0" err="1"/>
          </a:p>
        </p:txBody>
      </p:sp>
      <p:cxnSp>
        <p:nvCxnSpPr>
          <p:cNvPr id="10" name="Straight Connector 9">
            <a:extLst>
              <a:ext uri="{FF2B5EF4-FFF2-40B4-BE49-F238E27FC236}">
                <a16:creationId xmlns:a16="http://schemas.microsoft.com/office/drawing/2014/main" id="{C8F3C27F-5DD1-4734-BC17-6CA4460264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6286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F090CEE-42FF-4CEE-ABF8-11F35C2908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483DE6-F425-4CA0-9983-0778A131FA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571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FE5D4531-E100-5C02-67E2-7A5E9D989152}"/>
              </a:ext>
            </a:extLst>
          </p:cNvPr>
          <p:cNvSpPr>
            <a:spLocks noGrp="1"/>
          </p:cNvSpPr>
          <p:nvPr>
            <p:ph idx="1"/>
          </p:nvPr>
        </p:nvSpPr>
        <p:spPr>
          <a:xfrm>
            <a:off x="4927835" y="920376"/>
            <a:ext cx="6692666" cy="4971770"/>
          </a:xfrm>
        </p:spPr>
        <p:txBody>
          <a:bodyPr vert="horz" lIns="91440" tIns="45720" rIns="91440" bIns="45720" rtlCol="0" anchor="t">
            <a:normAutofit fontScale="70000" lnSpcReduction="20000"/>
          </a:bodyPr>
          <a:lstStyle/>
          <a:p>
            <a:pPr marL="0" indent="0">
              <a:buNone/>
            </a:pPr>
            <a:r>
              <a:rPr lang="de-DE" sz="1800" dirty="0"/>
              <a:t>Read </a:t>
            </a:r>
            <a:r>
              <a:rPr lang="de-DE" sz="1800" dirty="0" err="1"/>
              <a:t>the</a:t>
            </a:r>
            <a:r>
              <a:rPr lang="de-DE" sz="1800" dirty="0"/>
              <a:t> possible </a:t>
            </a:r>
            <a:r>
              <a:rPr lang="de-DE" sz="1800" dirty="0" err="1"/>
              <a:t>definitions</a:t>
            </a:r>
            <a:r>
              <a:rPr lang="de-DE" sz="1800" dirty="0"/>
              <a:t> </a:t>
            </a:r>
            <a:r>
              <a:rPr lang="de-DE" sz="1800" dirty="0" err="1"/>
              <a:t>of</a:t>
            </a:r>
            <a:r>
              <a:rPr lang="de-DE" sz="1800" dirty="0"/>
              <a:t> </a:t>
            </a:r>
            <a:r>
              <a:rPr lang="de-DE" sz="1800" dirty="0" err="1"/>
              <a:t>postcolonialism</a:t>
            </a:r>
            <a:r>
              <a:rPr lang="de-DE" sz="1800" dirty="0"/>
              <a:t> and </a:t>
            </a:r>
            <a:r>
              <a:rPr lang="de-DE" sz="1800" dirty="0" err="1"/>
              <a:t>the</a:t>
            </a:r>
            <a:r>
              <a:rPr lang="de-DE" sz="1800" dirty="0"/>
              <a:t> </a:t>
            </a:r>
            <a:r>
              <a:rPr lang="de-DE" sz="1800" dirty="0" err="1"/>
              <a:t>key</a:t>
            </a:r>
            <a:r>
              <a:rPr lang="de-DE" sz="1800" dirty="0"/>
              <a:t> </a:t>
            </a:r>
            <a:r>
              <a:rPr lang="de-DE" sz="1800" dirty="0" err="1"/>
              <a:t>concepts</a:t>
            </a:r>
            <a:r>
              <a:rPr lang="de-DE" sz="1800" dirty="0"/>
              <a:t>.</a:t>
            </a:r>
          </a:p>
          <a:p>
            <a:pPr marL="0" indent="0">
              <a:buNone/>
            </a:pPr>
            <a:r>
              <a:rPr lang="de-DE" sz="1800" dirty="0"/>
              <a:t>Put down </a:t>
            </a:r>
            <a:r>
              <a:rPr lang="de-DE" sz="1800" dirty="0" err="1"/>
              <a:t>some</a:t>
            </a:r>
            <a:r>
              <a:rPr lang="de-DE" sz="1800" dirty="0"/>
              <a:t> </a:t>
            </a:r>
            <a:r>
              <a:rPr lang="de-DE" sz="1800" dirty="0" err="1"/>
              <a:t>key</a:t>
            </a:r>
            <a:r>
              <a:rPr lang="de-DE" sz="1800" dirty="0"/>
              <a:t> </a:t>
            </a:r>
            <a:r>
              <a:rPr lang="de-DE" sz="1800" dirty="0" err="1"/>
              <a:t>points</a:t>
            </a:r>
            <a:r>
              <a:rPr lang="de-DE" sz="1800" dirty="0"/>
              <a:t> </a:t>
            </a:r>
            <a:r>
              <a:rPr lang="de-DE" sz="1800" dirty="0" err="1"/>
              <a:t>for</a:t>
            </a:r>
            <a:r>
              <a:rPr lang="de-DE" sz="1800" dirty="0"/>
              <a:t> </a:t>
            </a:r>
            <a:r>
              <a:rPr lang="de-DE" sz="1800" dirty="0" err="1"/>
              <a:t>each</a:t>
            </a:r>
            <a:r>
              <a:rPr lang="de-DE" sz="1800" dirty="0"/>
              <a:t> </a:t>
            </a:r>
            <a:r>
              <a:rPr lang="de-DE" sz="1800" dirty="0" err="1"/>
              <a:t>concept</a:t>
            </a:r>
            <a:r>
              <a:rPr lang="de-DE" sz="1800" dirty="0"/>
              <a:t> </a:t>
            </a:r>
            <a:r>
              <a:rPr lang="de-DE" sz="1800" dirty="0" err="1"/>
              <a:t>including</a:t>
            </a:r>
            <a:r>
              <a:rPr lang="de-DE" sz="1800" dirty="0"/>
              <a:t> </a:t>
            </a:r>
            <a:r>
              <a:rPr lang="de-DE" sz="1800" dirty="0" err="1"/>
              <a:t>your</a:t>
            </a:r>
            <a:r>
              <a:rPr lang="de-DE" sz="1800" dirty="0"/>
              <a:t> </a:t>
            </a:r>
            <a:r>
              <a:rPr lang="de-DE" sz="1800" dirty="0" err="1"/>
              <a:t>interpretations</a:t>
            </a:r>
            <a:r>
              <a:rPr lang="de-DE" sz="1800" dirty="0"/>
              <a:t>. </a:t>
            </a:r>
            <a:r>
              <a:rPr lang="de-DE" sz="1800" dirty="0" err="1"/>
              <a:t>You</a:t>
            </a:r>
            <a:r>
              <a:rPr lang="de-DE" sz="1800" dirty="0"/>
              <a:t> </a:t>
            </a:r>
            <a:r>
              <a:rPr lang="de-DE" sz="1800" dirty="0" err="1"/>
              <a:t>can</a:t>
            </a:r>
            <a:r>
              <a:rPr lang="de-DE" sz="1800" dirty="0"/>
              <a:t> </a:t>
            </a:r>
            <a:r>
              <a:rPr lang="de-DE" sz="1800" dirty="0" err="1"/>
              <a:t>use</a:t>
            </a:r>
            <a:r>
              <a:rPr lang="de-DE" sz="1800" dirty="0"/>
              <a:t> </a:t>
            </a:r>
            <a:r>
              <a:rPr lang="de-DE" sz="1800" dirty="0" err="1"/>
              <a:t>the</a:t>
            </a:r>
            <a:r>
              <a:rPr lang="de-DE" sz="1800" dirty="0"/>
              <a:t> </a:t>
            </a:r>
            <a:r>
              <a:rPr lang="de-DE" sz="1800" dirty="0" err="1"/>
              <a:t>internet</a:t>
            </a:r>
            <a:r>
              <a:rPr lang="de-DE" sz="1800" dirty="0"/>
              <a:t> </a:t>
            </a:r>
            <a:r>
              <a:rPr lang="de-DE" sz="1800" dirty="0" err="1"/>
              <a:t>to</a:t>
            </a:r>
            <a:r>
              <a:rPr lang="de-DE" sz="1800" dirty="0"/>
              <a:t> </a:t>
            </a:r>
            <a:r>
              <a:rPr lang="de-DE" sz="1800" dirty="0" err="1"/>
              <a:t>research</a:t>
            </a:r>
            <a:r>
              <a:rPr lang="de-DE" sz="1800" dirty="0"/>
              <a:t>.</a:t>
            </a:r>
          </a:p>
          <a:p>
            <a:pPr marL="0" indent="0">
              <a:buNone/>
            </a:pPr>
            <a:r>
              <a:rPr lang="de-DE" sz="2800" dirty="0" err="1"/>
              <a:t>Based</a:t>
            </a:r>
            <a:r>
              <a:rPr lang="de-DE" sz="2800" dirty="0"/>
              <a:t> on </a:t>
            </a:r>
            <a:r>
              <a:rPr lang="de-DE" sz="2800" dirty="0" err="1"/>
              <a:t>the</a:t>
            </a:r>
            <a:r>
              <a:rPr lang="de-DE" sz="2800" dirty="0"/>
              <a:t> </a:t>
            </a:r>
            <a:r>
              <a:rPr lang="de-DE" sz="2800" dirty="0" err="1"/>
              <a:t>concept</a:t>
            </a:r>
            <a:r>
              <a:rPr lang="de-DE" sz="2800" dirty="0"/>
              <a:t> </a:t>
            </a:r>
            <a:r>
              <a:rPr lang="de-DE" sz="2800" dirty="0" err="1"/>
              <a:t>suggestions</a:t>
            </a:r>
            <a:r>
              <a:rPr lang="de-DE" sz="2800" dirty="0"/>
              <a:t>, </a:t>
            </a:r>
            <a:r>
              <a:rPr lang="de-DE" sz="2800" dirty="0" err="1"/>
              <a:t>formulate</a:t>
            </a:r>
            <a:r>
              <a:rPr lang="de-DE" sz="2800" dirty="0"/>
              <a:t> "</a:t>
            </a:r>
            <a:r>
              <a:rPr lang="de-DE" sz="2800" dirty="0" err="1"/>
              <a:t>guidelines</a:t>
            </a:r>
            <a:r>
              <a:rPr lang="de-DE" sz="2800" dirty="0"/>
              <a:t>" </a:t>
            </a:r>
            <a:r>
              <a:rPr lang="de-DE" sz="2800" dirty="0" err="1"/>
              <a:t>for</a:t>
            </a:r>
            <a:r>
              <a:rPr lang="de-DE" sz="2800" dirty="0"/>
              <a:t> </a:t>
            </a:r>
            <a:r>
              <a:rPr lang="de-DE" sz="2800" dirty="0" err="1"/>
              <a:t>the</a:t>
            </a:r>
            <a:r>
              <a:rPr lang="de-DE" sz="2800" dirty="0"/>
              <a:t> </a:t>
            </a:r>
            <a:r>
              <a:rPr lang="de-DE" sz="2800" dirty="0" err="1"/>
              <a:t>creation</a:t>
            </a:r>
            <a:r>
              <a:rPr lang="de-DE" sz="2800" dirty="0"/>
              <a:t> </a:t>
            </a:r>
            <a:r>
              <a:rPr lang="de-DE" sz="2800" dirty="0" err="1"/>
              <a:t>of</a:t>
            </a:r>
            <a:r>
              <a:rPr lang="de-DE" sz="2800" dirty="0"/>
              <a:t> </a:t>
            </a:r>
            <a:r>
              <a:rPr lang="de-DE" sz="2800" dirty="0" err="1"/>
              <a:t>our</a:t>
            </a:r>
            <a:r>
              <a:rPr lang="de-DE" sz="2800" dirty="0"/>
              <a:t> </a:t>
            </a:r>
            <a:r>
              <a:rPr lang="de-DE" sz="2800" dirty="0" err="1"/>
              <a:t>website</a:t>
            </a:r>
            <a:r>
              <a:rPr lang="de-DE" sz="2800" dirty="0"/>
              <a:t>!</a:t>
            </a:r>
          </a:p>
          <a:p>
            <a:pPr marL="0" indent="0">
              <a:buNone/>
            </a:pPr>
            <a:endParaRPr lang="de-DE" sz="2800" dirty="0"/>
          </a:p>
          <a:p>
            <a:pPr marL="0" indent="0">
              <a:buNone/>
            </a:pPr>
            <a:r>
              <a:rPr lang="de-DE" sz="2800" dirty="0" err="1"/>
              <a:t>What</a:t>
            </a:r>
            <a:r>
              <a:rPr lang="de-DE" sz="2800" dirty="0"/>
              <a:t> </a:t>
            </a:r>
            <a:r>
              <a:rPr lang="de-DE" sz="2800" dirty="0" err="1"/>
              <a:t>has</a:t>
            </a:r>
            <a:r>
              <a:rPr lang="de-DE" sz="2800" dirty="0"/>
              <a:t> </a:t>
            </a:r>
            <a:r>
              <a:rPr lang="de-DE" sz="2800" dirty="0" err="1"/>
              <a:t>to</a:t>
            </a:r>
            <a:r>
              <a:rPr lang="de-DE" sz="2800" dirty="0"/>
              <a:t> </a:t>
            </a:r>
            <a:r>
              <a:rPr lang="de-DE" sz="2800" dirty="0" err="1"/>
              <a:t>be</a:t>
            </a:r>
            <a:r>
              <a:rPr lang="de-DE" sz="2800" dirty="0"/>
              <a:t> </a:t>
            </a:r>
            <a:r>
              <a:rPr lang="de-DE" sz="2800" dirty="0" err="1"/>
              <a:t>done</a:t>
            </a:r>
            <a:r>
              <a:rPr lang="de-DE" sz="2800" dirty="0"/>
              <a:t> </a:t>
            </a:r>
            <a:r>
              <a:rPr lang="de-DE" sz="2800" dirty="0" err="1"/>
              <a:t>to</a:t>
            </a:r>
            <a:r>
              <a:rPr lang="de-DE" sz="2800" dirty="0"/>
              <a:t> </a:t>
            </a:r>
            <a:r>
              <a:rPr lang="de-DE" sz="2800" dirty="0" err="1"/>
              <a:t>make</a:t>
            </a:r>
            <a:r>
              <a:rPr lang="de-DE" sz="2800" dirty="0"/>
              <a:t> </a:t>
            </a:r>
            <a:r>
              <a:rPr lang="de-DE" sz="2800" dirty="0" err="1"/>
              <a:t>the</a:t>
            </a:r>
            <a:r>
              <a:rPr lang="de-DE" sz="2800" dirty="0"/>
              <a:t> </a:t>
            </a:r>
            <a:r>
              <a:rPr lang="de-DE" sz="2800" dirty="0" err="1"/>
              <a:t>project</a:t>
            </a:r>
            <a:r>
              <a:rPr lang="de-DE" sz="2800" dirty="0"/>
              <a:t> </a:t>
            </a:r>
            <a:r>
              <a:rPr lang="de-DE" sz="2800" dirty="0" err="1"/>
              <a:t>understood</a:t>
            </a:r>
            <a:r>
              <a:rPr lang="de-DE" sz="2800" dirty="0"/>
              <a:t>?</a:t>
            </a:r>
          </a:p>
          <a:p>
            <a:pPr marL="0" indent="0">
              <a:buNone/>
            </a:pPr>
            <a:r>
              <a:rPr lang="de-DE" sz="2800" dirty="0" err="1"/>
              <a:t>What</a:t>
            </a:r>
            <a:r>
              <a:rPr lang="de-DE" sz="2800" dirty="0"/>
              <a:t> </a:t>
            </a:r>
            <a:r>
              <a:rPr lang="de-DE" sz="2800" dirty="0" err="1"/>
              <a:t>are</a:t>
            </a:r>
            <a:r>
              <a:rPr lang="de-DE" sz="2800" dirty="0"/>
              <a:t> potential </a:t>
            </a:r>
            <a:r>
              <a:rPr lang="de-DE" sz="2800" dirty="0" err="1"/>
              <a:t>benefits</a:t>
            </a:r>
            <a:r>
              <a:rPr lang="de-DE" sz="2800" dirty="0"/>
              <a:t> </a:t>
            </a:r>
            <a:r>
              <a:rPr lang="de-DE" sz="2800" dirty="0" err="1"/>
              <a:t>of</a:t>
            </a:r>
            <a:r>
              <a:rPr lang="de-DE" sz="2800" dirty="0"/>
              <a:t> </a:t>
            </a:r>
            <a:r>
              <a:rPr lang="de-DE" sz="2800" dirty="0" err="1"/>
              <a:t>our</a:t>
            </a:r>
            <a:r>
              <a:rPr lang="de-DE" sz="2800" dirty="0"/>
              <a:t> </a:t>
            </a:r>
            <a:r>
              <a:rPr lang="de-DE" sz="2800" dirty="0" err="1"/>
              <a:t>project</a:t>
            </a:r>
            <a:r>
              <a:rPr lang="de-DE" sz="2800" dirty="0"/>
              <a:t>? </a:t>
            </a:r>
          </a:p>
          <a:p>
            <a:pPr marL="0" indent="0">
              <a:buNone/>
            </a:pPr>
            <a:r>
              <a:rPr lang="de-DE" sz="2800" dirty="0" err="1"/>
              <a:t>What</a:t>
            </a:r>
            <a:r>
              <a:rPr lang="de-DE" sz="2800" dirty="0"/>
              <a:t> </a:t>
            </a:r>
            <a:r>
              <a:rPr lang="de-DE" sz="2800" dirty="0" err="1"/>
              <a:t>outcome</a:t>
            </a:r>
            <a:r>
              <a:rPr lang="de-DE" sz="2800" dirty="0"/>
              <a:t> do </a:t>
            </a:r>
            <a:r>
              <a:rPr lang="de-DE" sz="2800" dirty="0" err="1"/>
              <a:t>you</a:t>
            </a:r>
            <a:r>
              <a:rPr lang="de-DE" sz="2800" dirty="0"/>
              <a:t> </a:t>
            </a:r>
            <a:r>
              <a:rPr lang="de-DE" sz="2800" dirty="0" err="1"/>
              <a:t>hope</a:t>
            </a:r>
            <a:r>
              <a:rPr lang="de-DE" sz="2800" dirty="0"/>
              <a:t> </a:t>
            </a:r>
            <a:r>
              <a:rPr lang="de-DE" sz="2800" dirty="0" err="1"/>
              <a:t>for</a:t>
            </a:r>
            <a:r>
              <a:rPr lang="de-DE" sz="2800" dirty="0"/>
              <a:t>?</a:t>
            </a:r>
          </a:p>
          <a:p>
            <a:pPr marL="0" indent="0">
              <a:buNone/>
            </a:pPr>
            <a:r>
              <a:rPr lang="de-DE" sz="2800" dirty="0" err="1"/>
              <a:t>What</a:t>
            </a:r>
            <a:r>
              <a:rPr lang="de-DE" sz="2800" dirty="0"/>
              <a:t> </a:t>
            </a:r>
            <a:r>
              <a:rPr lang="de-DE" sz="2800" dirty="0" err="1"/>
              <a:t>are</a:t>
            </a:r>
            <a:r>
              <a:rPr lang="de-DE" sz="2800" dirty="0"/>
              <a:t> potential </a:t>
            </a:r>
            <a:r>
              <a:rPr lang="de-DE" sz="2800" dirty="0" err="1"/>
              <a:t>pitfalls</a:t>
            </a:r>
            <a:r>
              <a:rPr lang="de-DE" sz="2800" dirty="0"/>
              <a:t>?</a:t>
            </a:r>
          </a:p>
          <a:p>
            <a:pPr marL="0" indent="0">
              <a:buNone/>
            </a:pPr>
            <a:endParaRPr lang="de-DE" sz="2800" dirty="0"/>
          </a:p>
          <a:p>
            <a:pPr marL="0" indent="0">
              <a:buNone/>
            </a:pPr>
            <a:r>
              <a:rPr lang="de-DE" sz="2800" dirty="0"/>
              <a:t>Post </a:t>
            </a:r>
            <a:r>
              <a:rPr lang="de-DE" sz="2800" dirty="0" err="1"/>
              <a:t>your</a:t>
            </a:r>
            <a:r>
              <a:rPr lang="de-DE" sz="2800" dirty="0"/>
              <a:t> </a:t>
            </a:r>
            <a:r>
              <a:rPr lang="de-DE" sz="2800" dirty="0" err="1"/>
              <a:t>guidelines</a:t>
            </a:r>
            <a:r>
              <a:rPr lang="de-DE" sz="2800" dirty="0"/>
              <a:t> on </a:t>
            </a:r>
            <a:r>
              <a:rPr lang="de-DE" sz="2800" dirty="0" err="1"/>
              <a:t>the</a:t>
            </a:r>
            <a:r>
              <a:rPr lang="de-DE" sz="2800" dirty="0"/>
              <a:t> </a:t>
            </a:r>
            <a:r>
              <a:rPr lang="de-DE" sz="2800" dirty="0" err="1"/>
              <a:t>Padlet</a:t>
            </a:r>
            <a:r>
              <a:rPr lang="de-DE" sz="2800" dirty="0"/>
              <a:t>!</a:t>
            </a:r>
          </a:p>
        </p:txBody>
      </p:sp>
    </p:spTree>
    <p:extLst>
      <p:ext uri="{BB962C8B-B14F-4D97-AF65-F5344CB8AC3E}">
        <p14:creationId xmlns:p14="http://schemas.microsoft.com/office/powerpoint/2010/main" val="169163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00">
            <a:alpha val="25000"/>
          </a:srgb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BA94CA-BD79-8BAB-6E6F-76EFE3D0786F}"/>
              </a:ext>
            </a:extLst>
          </p:cNvPr>
          <p:cNvSpPr>
            <a:spLocks noGrp="1"/>
          </p:cNvSpPr>
          <p:nvPr>
            <p:ph type="title"/>
          </p:nvPr>
        </p:nvSpPr>
        <p:spPr/>
        <p:txBody>
          <a:bodyPr/>
          <a:lstStyle/>
          <a:p>
            <a:r>
              <a:rPr lang="de-AT" i="1" dirty="0"/>
              <a:t>Kommentar Task 3</a:t>
            </a:r>
            <a:endParaRPr lang="de-DE" i="1" dirty="0"/>
          </a:p>
        </p:txBody>
      </p:sp>
      <p:sp>
        <p:nvSpPr>
          <p:cNvPr id="3" name="Inhaltsplatzhalter 2">
            <a:extLst>
              <a:ext uri="{FF2B5EF4-FFF2-40B4-BE49-F238E27FC236}">
                <a16:creationId xmlns:a16="http://schemas.microsoft.com/office/drawing/2014/main" id="{565C9CC1-9BFD-72F5-60FF-850923953BB9}"/>
              </a:ext>
            </a:extLst>
          </p:cNvPr>
          <p:cNvSpPr>
            <a:spLocks noGrp="1"/>
          </p:cNvSpPr>
          <p:nvPr>
            <p:ph idx="1"/>
          </p:nvPr>
        </p:nvSpPr>
        <p:spPr/>
        <p:txBody>
          <a:bodyPr/>
          <a:lstStyle/>
          <a:p>
            <a:pPr marL="0" indent="0">
              <a:buNone/>
            </a:pPr>
            <a:r>
              <a:rPr lang="de-AT" i="1" dirty="0"/>
              <a:t>Task 3 basiert direkt auf Task 2 und soll zu einer Auseinandersetzung damit führen, wie theoretische Konzepte (beispielhafte Definitionen sind unten aufgeführt) auf eine konkrete (digitale) Aufgabenstellung angewendet werden können.</a:t>
            </a:r>
          </a:p>
          <a:p>
            <a:pPr marL="0" indent="0">
              <a:buNone/>
            </a:pPr>
            <a:r>
              <a:rPr lang="de-AT" i="1" dirty="0"/>
              <a:t>Die Formulierung von „Guidelines“, also Handlungsempfehlungen für das Design und digitale Tun der Schüler*innen ist dabei ein wichtiger Bestandteil um das Projekt aus dem reinen Lernen in eine Reflektion des eigenen Tuns überzuführen.</a:t>
            </a:r>
          </a:p>
          <a:p>
            <a:pPr marL="0" indent="0">
              <a:buNone/>
            </a:pPr>
            <a:r>
              <a:rPr lang="de-AT" i="1" dirty="0"/>
              <a:t>Diese Guidelines sind durch die Veröffentlichung online (über </a:t>
            </a:r>
            <a:r>
              <a:rPr lang="de-AT" i="1" dirty="0" err="1"/>
              <a:t>padlet</a:t>
            </a:r>
            <a:r>
              <a:rPr lang="de-AT" i="1" dirty="0"/>
              <a:t>) allen Schüler*innen dann auch in der Praxisphase des Projektes zugänglich.</a:t>
            </a:r>
            <a:endParaRPr lang="de-DE" i="1" dirty="0"/>
          </a:p>
        </p:txBody>
      </p:sp>
    </p:spTree>
    <p:extLst>
      <p:ext uri="{BB962C8B-B14F-4D97-AF65-F5344CB8AC3E}">
        <p14:creationId xmlns:p14="http://schemas.microsoft.com/office/powerpoint/2010/main" val="3530062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89F449-A8C1-4223-8D3F-453A7C93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2C7974D-B276-E874-F3A3-44914DF48B91}"/>
              </a:ext>
            </a:extLst>
          </p:cNvPr>
          <p:cNvSpPr>
            <a:spLocks noGrp="1"/>
          </p:cNvSpPr>
          <p:nvPr>
            <p:ph type="title"/>
          </p:nvPr>
        </p:nvSpPr>
        <p:spPr>
          <a:xfrm>
            <a:off x="521209" y="786384"/>
            <a:ext cx="3390158" cy="5105761"/>
          </a:xfrm>
        </p:spPr>
        <p:txBody>
          <a:bodyPr anchor="t">
            <a:normAutofit/>
          </a:bodyPr>
          <a:lstStyle/>
          <a:p>
            <a:r>
              <a:rPr lang="de-DE" dirty="0">
                <a:latin typeface="Batang"/>
                <a:ea typeface="Batang"/>
              </a:rPr>
              <a:t>Task 5:</a:t>
            </a:r>
            <a:br>
              <a:rPr lang="de-DE" dirty="0">
                <a:latin typeface="Batang"/>
                <a:ea typeface="Batang"/>
              </a:rPr>
            </a:br>
            <a:r>
              <a:rPr lang="de-DE" dirty="0" err="1">
                <a:latin typeface="Batang"/>
                <a:ea typeface="Batang"/>
              </a:rPr>
              <a:t>this</a:t>
            </a:r>
            <a:r>
              <a:rPr lang="de-DE" dirty="0">
                <a:latin typeface="Batang"/>
                <a:ea typeface="Batang"/>
              </a:rPr>
              <a:t> </a:t>
            </a:r>
            <a:r>
              <a:rPr lang="de-DE" dirty="0" err="1">
                <a:latin typeface="Batang"/>
                <a:ea typeface="Batang"/>
              </a:rPr>
              <a:t>is</a:t>
            </a:r>
            <a:r>
              <a:rPr lang="de-DE" dirty="0">
                <a:latin typeface="Batang"/>
                <a:ea typeface="Batang"/>
              </a:rPr>
              <a:t> </a:t>
            </a:r>
            <a:r>
              <a:rPr lang="de-DE" dirty="0" err="1">
                <a:latin typeface="Batang"/>
                <a:ea typeface="Batang"/>
              </a:rPr>
              <a:t>what</a:t>
            </a:r>
            <a:r>
              <a:rPr lang="de-DE" dirty="0">
                <a:latin typeface="Batang"/>
                <a:ea typeface="Batang"/>
              </a:rPr>
              <a:t> </a:t>
            </a:r>
            <a:r>
              <a:rPr lang="de-DE" dirty="0" err="1">
                <a:latin typeface="Batang"/>
                <a:ea typeface="Batang"/>
              </a:rPr>
              <a:t>we</a:t>
            </a:r>
            <a:r>
              <a:rPr lang="de-DE" dirty="0">
                <a:latin typeface="Batang"/>
                <a:ea typeface="Batang"/>
              </a:rPr>
              <a:t> </a:t>
            </a:r>
            <a:r>
              <a:rPr lang="de-DE" dirty="0" err="1">
                <a:latin typeface="Batang"/>
                <a:ea typeface="Batang"/>
              </a:rPr>
              <a:t>present</a:t>
            </a:r>
            <a:r>
              <a:rPr lang="de-DE" dirty="0">
                <a:latin typeface="Batang"/>
                <a:ea typeface="Batang"/>
              </a:rPr>
              <a:t>...</a:t>
            </a:r>
            <a:br>
              <a:rPr lang="de-DE" dirty="0">
                <a:latin typeface="Batang"/>
                <a:ea typeface="Batang"/>
              </a:rPr>
            </a:br>
            <a:br>
              <a:rPr lang="de-DE" dirty="0">
                <a:latin typeface="Batang"/>
                <a:ea typeface="Batang"/>
              </a:rPr>
            </a:br>
            <a:r>
              <a:rPr lang="de-DE" dirty="0" err="1">
                <a:latin typeface="Batang"/>
                <a:ea typeface="Batang"/>
              </a:rPr>
              <a:t>who</a:t>
            </a:r>
            <a:r>
              <a:rPr lang="de-DE" dirty="0">
                <a:latin typeface="Batang"/>
                <a:ea typeface="Batang"/>
              </a:rPr>
              <a:t> </a:t>
            </a:r>
            <a:r>
              <a:rPr lang="de-DE" dirty="0" err="1">
                <a:latin typeface="Batang"/>
                <a:ea typeface="Batang"/>
              </a:rPr>
              <a:t>speaks</a:t>
            </a:r>
            <a:r>
              <a:rPr lang="de-DE" dirty="0">
                <a:latin typeface="Batang"/>
                <a:ea typeface="Batang"/>
              </a:rPr>
              <a:t> and </a:t>
            </a:r>
            <a:r>
              <a:rPr lang="de-DE" dirty="0" err="1">
                <a:latin typeface="Batang"/>
                <a:ea typeface="Batang"/>
              </a:rPr>
              <a:t>how</a:t>
            </a:r>
            <a:r>
              <a:rPr lang="de-DE" dirty="0">
                <a:latin typeface="Batang"/>
                <a:ea typeface="Batang"/>
              </a:rPr>
              <a:t>?</a:t>
            </a:r>
            <a:endParaRPr lang="de-DE" dirty="0"/>
          </a:p>
        </p:txBody>
      </p:sp>
      <p:cxnSp>
        <p:nvCxnSpPr>
          <p:cNvPr id="10" name="Straight Connector 9">
            <a:extLst>
              <a:ext uri="{FF2B5EF4-FFF2-40B4-BE49-F238E27FC236}">
                <a16:creationId xmlns:a16="http://schemas.microsoft.com/office/drawing/2014/main" id="{C8F3C27F-5DD1-4734-BC17-6CA4460264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6286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F090CEE-42FF-4CEE-ABF8-11F35C2908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483DE6-F425-4CA0-9983-0778A131FA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571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17DDE912-CAC3-31CD-8605-180E520F75A5}"/>
              </a:ext>
            </a:extLst>
          </p:cNvPr>
          <p:cNvSpPr>
            <a:spLocks noGrp="1"/>
          </p:cNvSpPr>
          <p:nvPr>
            <p:ph idx="1"/>
          </p:nvPr>
        </p:nvSpPr>
        <p:spPr>
          <a:xfrm>
            <a:off x="4927835" y="920376"/>
            <a:ext cx="6692666" cy="4971770"/>
          </a:xfrm>
        </p:spPr>
        <p:txBody>
          <a:bodyPr vert="horz" lIns="91440" tIns="45720" rIns="91440" bIns="45720" rtlCol="0" anchor="t">
            <a:normAutofit lnSpcReduction="10000"/>
          </a:bodyPr>
          <a:lstStyle/>
          <a:p>
            <a:r>
              <a:rPr lang="de-DE" sz="1800" dirty="0"/>
              <a:t>At </a:t>
            </a:r>
            <a:r>
              <a:rPr lang="de-DE" sz="1800" dirty="0" err="1"/>
              <a:t>the</a:t>
            </a:r>
            <a:r>
              <a:rPr lang="de-DE" sz="1800" dirty="0"/>
              <a:t> end </a:t>
            </a:r>
            <a:r>
              <a:rPr lang="de-DE" sz="1800" dirty="0" err="1"/>
              <a:t>of</a:t>
            </a:r>
            <a:r>
              <a:rPr lang="de-DE" sz="1800" dirty="0"/>
              <a:t> </a:t>
            </a:r>
            <a:r>
              <a:rPr lang="de-DE" sz="1800" dirty="0" err="1"/>
              <a:t>our</a:t>
            </a:r>
            <a:r>
              <a:rPr lang="de-DE" sz="1800" dirty="0"/>
              <a:t> </a:t>
            </a:r>
            <a:r>
              <a:rPr lang="de-DE" sz="1800" dirty="0" err="1"/>
              <a:t>project</a:t>
            </a:r>
            <a:r>
              <a:rPr lang="de-DE" sz="1800" dirty="0"/>
              <a:t>, </a:t>
            </a:r>
            <a:r>
              <a:rPr lang="de-DE" sz="1800" dirty="0" err="1"/>
              <a:t>we</a:t>
            </a:r>
            <a:r>
              <a:rPr lang="de-DE" sz="1800" dirty="0"/>
              <a:t> </a:t>
            </a:r>
            <a:r>
              <a:rPr lang="de-DE" sz="1800" dirty="0" err="1"/>
              <a:t>want</a:t>
            </a:r>
            <a:r>
              <a:rPr lang="de-DE" sz="1800" dirty="0"/>
              <a:t> </a:t>
            </a:r>
            <a:r>
              <a:rPr lang="de-DE" sz="1800" dirty="0" err="1"/>
              <a:t>to</a:t>
            </a:r>
            <a:r>
              <a:rPr lang="de-DE" sz="1800" dirty="0"/>
              <a:t> </a:t>
            </a:r>
            <a:r>
              <a:rPr lang="de-DE" sz="1800" dirty="0" err="1"/>
              <a:t>present</a:t>
            </a:r>
            <a:r>
              <a:rPr lang="de-DE" sz="1800" dirty="0"/>
              <a:t> </a:t>
            </a:r>
            <a:r>
              <a:rPr lang="de-DE" sz="1800" dirty="0" err="1"/>
              <a:t>the</a:t>
            </a:r>
            <a:r>
              <a:rPr lang="de-DE" sz="1800" dirty="0"/>
              <a:t> </a:t>
            </a:r>
            <a:r>
              <a:rPr lang="de-DE" sz="1800" dirty="0" err="1"/>
              <a:t>outcomes</a:t>
            </a:r>
            <a:r>
              <a:rPr lang="de-DE" sz="1800" dirty="0"/>
              <a:t> in an online </a:t>
            </a:r>
            <a:r>
              <a:rPr lang="de-DE" sz="1800" dirty="0" err="1"/>
              <a:t>presence</a:t>
            </a:r>
            <a:r>
              <a:rPr lang="de-DE" sz="1800" dirty="0"/>
              <a:t> (a </a:t>
            </a:r>
            <a:r>
              <a:rPr lang="de-DE" sz="1800" dirty="0" err="1"/>
              <a:t>website</a:t>
            </a:r>
            <a:r>
              <a:rPr lang="de-DE" sz="1800" dirty="0"/>
              <a:t>).</a:t>
            </a:r>
          </a:p>
          <a:p>
            <a:r>
              <a:rPr lang="de-DE" sz="1800" dirty="0" err="1"/>
              <a:t>What</a:t>
            </a:r>
            <a:r>
              <a:rPr lang="de-DE" sz="1800" dirty="0"/>
              <a:t> </a:t>
            </a:r>
            <a:r>
              <a:rPr lang="de-DE" sz="1800" dirty="0" err="1"/>
              <a:t>types</a:t>
            </a:r>
            <a:r>
              <a:rPr lang="de-DE" sz="1800" dirty="0"/>
              <a:t> </a:t>
            </a:r>
            <a:r>
              <a:rPr lang="de-DE" sz="1800" dirty="0" err="1"/>
              <a:t>of</a:t>
            </a:r>
            <a:r>
              <a:rPr lang="de-DE" sz="1800" dirty="0"/>
              <a:t> </a:t>
            </a:r>
            <a:r>
              <a:rPr lang="de-DE" sz="1800" dirty="0" err="1"/>
              <a:t>media</a:t>
            </a:r>
            <a:r>
              <a:rPr lang="de-DE" sz="1800" dirty="0"/>
              <a:t> </a:t>
            </a:r>
            <a:r>
              <a:rPr lang="de-DE" sz="1800" dirty="0" err="1"/>
              <a:t>would</a:t>
            </a:r>
            <a:r>
              <a:rPr lang="de-DE" sz="1800" dirty="0"/>
              <a:t> </a:t>
            </a:r>
            <a:r>
              <a:rPr lang="de-DE" sz="1800" dirty="0" err="1"/>
              <a:t>you</a:t>
            </a:r>
            <a:r>
              <a:rPr lang="de-DE" sz="1800" dirty="0"/>
              <a:t> like </a:t>
            </a:r>
            <a:r>
              <a:rPr lang="de-DE" sz="1800" dirty="0" err="1"/>
              <a:t>to</a:t>
            </a:r>
            <a:r>
              <a:rPr lang="de-DE" sz="1800" dirty="0"/>
              <a:t> </a:t>
            </a:r>
            <a:r>
              <a:rPr lang="de-DE" sz="1800" dirty="0" err="1"/>
              <a:t>include</a:t>
            </a:r>
            <a:r>
              <a:rPr lang="de-DE" sz="1800" dirty="0"/>
              <a:t> and </a:t>
            </a:r>
            <a:r>
              <a:rPr lang="de-DE" sz="1800" dirty="0" err="1"/>
              <a:t>deem</a:t>
            </a:r>
            <a:r>
              <a:rPr lang="de-DE" sz="1800" dirty="0"/>
              <a:t> </a:t>
            </a:r>
            <a:r>
              <a:rPr lang="de-DE" sz="1800" dirty="0" err="1"/>
              <a:t>necessary</a:t>
            </a:r>
            <a:r>
              <a:rPr lang="de-DE" sz="1800" dirty="0"/>
              <a:t>?</a:t>
            </a:r>
          </a:p>
          <a:p>
            <a:r>
              <a:rPr lang="de-DE" sz="1800" dirty="0" err="1"/>
              <a:t>What</a:t>
            </a:r>
            <a:r>
              <a:rPr lang="de-DE" sz="1800" dirty="0"/>
              <a:t> do </a:t>
            </a:r>
            <a:r>
              <a:rPr lang="de-DE" sz="1800" dirty="0" err="1"/>
              <a:t>we</a:t>
            </a:r>
            <a:r>
              <a:rPr lang="de-DE" sz="1800" dirty="0"/>
              <a:t> </a:t>
            </a:r>
            <a:r>
              <a:rPr lang="de-DE" sz="1800" dirty="0" err="1"/>
              <a:t>need</a:t>
            </a:r>
            <a:r>
              <a:rPr lang="de-DE" sz="1800" dirty="0"/>
              <a:t> in </a:t>
            </a:r>
            <a:r>
              <a:rPr lang="de-DE" sz="1800" dirty="0" err="1"/>
              <a:t>terms</a:t>
            </a:r>
            <a:r>
              <a:rPr lang="de-DE" sz="1800" dirty="0"/>
              <a:t> </a:t>
            </a:r>
            <a:r>
              <a:rPr lang="de-DE" sz="1800" dirty="0" err="1"/>
              <a:t>of</a:t>
            </a:r>
            <a:r>
              <a:rPr lang="de-DE" sz="1800" dirty="0"/>
              <a:t> </a:t>
            </a:r>
            <a:r>
              <a:rPr lang="de-DE" sz="1800" dirty="0" err="1"/>
              <a:t>resources</a:t>
            </a:r>
            <a:r>
              <a:rPr lang="de-DE" sz="1800" dirty="0"/>
              <a:t>?</a:t>
            </a:r>
          </a:p>
          <a:p>
            <a:r>
              <a:rPr lang="de-DE" sz="1800" dirty="0" err="1"/>
              <a:t>What</a:t>
            </a:r>
            <a:r>
              <a:rPr lang="de-DE" sz="1800" dirty="0"/>
              <a:t> </a:t>
            </a:r>
            <a:r>
              <a:rPr lang="de-DE" sz="1800" dirty="0" err="1"/>
              <a:t>could</a:t>
            </a:r>
            <a:r>
              <a:rPr lang="de-DE" sz="1800" dirty="0"/>
              <a:t> </a:t>
            </a:r>
            <a:r>
              <a:rPr lang="de-DE" sz="1800" dirty="0" err="1"/>
              <a:t>be</a:t>
            </a:r>
            <a:r>
              <a:rPr lang="de-DE" sz="1800" dirty="0"/>
              <a:t> possible </a:t>
            </a:r>
            <a:r>
              <a:rPr lang="de-DE" sz="1800" dirty="0" err="1"/>
              <a:t>problems</a:t>
            </a:r>
            <a:r>
              <a:rPr lang="de-DE" sz="1800" dirty="0"/>
              <a:t>?</a:t>
            </a:r>
            <a:endParaRPr lang="de-DE"/>
          </a:p>
          <a:p>
            <a:endParaRPr lang="de-DE" sz="1800" dirty="0"/>
          </a:p>
          <a:p>
            <a:r>
              <a:rPr lang="de-DE" sz="1800" dirty="0"/>
              <a:t>Think </a:t>
            </a:r>
            <a:r>
              <a:rPr lang="de-DE" sz="1800" dirty="0" err="1"/>
              <a:t>of</a:t>
            </a:r>
            <a:r>
              <a:rPr lang="de-DE" sz="1800" dirty="0"/>
              <a:t> </a:t>
            </a:r>
            <a:r>
              <a:rPr lang="de-DE" sz="1800" dirty="0" err="1"/>
              <a:t>the</a:t>
            </a:r>
            <a:r>
              <a:rPr lang="de-DE" sz="1800" dirty="0"/>
              <a:t> </a:t>
            </a:r>
            <a:r>
              <a:rPr lang="de-DE" sz="1800" dirty="0" err="1"/>
              <a:t>exercise</a:t>
            </a:r>
            <a:r>
              <a:rPr lang="de-DE" sz="1800" dirty="0"/>
              <a:t> </a:t>
            </a:r>
            <a:r>
              <a:rPr lang="de-DE" sz="1800" dirty="0" err="1"/>
              <a:t>with</a:t>
            </a:r>
            <a:r>
              <a:rPr lang="de-DE" sz="1800" dirty="0"/>
              <a:t> </a:t>
            </a:r>
            <a:r>
              <a:rPr lang="de-DE" sz="1800" dirty="0" err="1"/>
              <a:t>the</a:t>
            </a:r>
            <a:r>
              <a:rPr lang="de-DE" sz="1800" dirty="0"/>
              <a:t> </a:t>
            </a:r>
            <a:r>
              <a:rPr lang="de-DE" sz="1800" dirty="0" err="1"/>
              <a:t>masks</a:t>
            </a:r>
            <a:r>
              <a:rPr lang="de-DE" sz="1800" dirty="0"/>
              <a:t> in </a:t>
            </a:r>
            <a:r>
              <a:rPr lang="de-DE" sz="1800" dirty="0" err="1"/>
              <a:t>the</a:t>
            </a:r>
            <a:r>
              <a:rPr lang="de-DE" sz="1800" dirty="0"/>
              <a:t> </a:t>
            </a:r>
            <a:r>
              <a:rPr lang="de-DE" sz="1800" dirty="0" err="1"/>
              <a:t>workshop</a:t>
            </a:r>
            <a:r>
              <a:rPr lang="de-DE" sz="1800" dirty="0"/>
              <a:t>.</a:t>
            </a:r>
          </a:p>
          <a:p>
            <a:r>
              <a:rPr lang="de-DE" sz="1800" dirty="0" err="1"/>
              <a:t>How</a:t>
            </a:r>
            <a:r>
              <a:rPr lang="de-DE" sz="1800" dirty="0"/>
              <a:t> </a:t>
            </a:r>
            <a:r>
              <a:rPr lang="de-DE" sz="1800" dirty="0" err="1"/>
              <a:t>can</a:t>
            </a:r>
            <a:r>
              <a:rPr lang="de-DE" sz="1800" dirty="0"/>
              <a:t> </a:t>
            </a:r>
            <a:r>
              <a:rPr lang="de-DE" sz="1800" dirty="0" err="1"/>
              <a:t>we</a:t>
            </a:r>
            <a:r>
              <a:rPr lang="de-DE" sz="1800" dirty="0"/>
              <a:t> </a:t>
            </a:r>
            <a:r>
              <a:rPr lang="de-DE" sz="1800" dirty="0" err="1"/>
              <a:t>talk</a:t>
            </a:r>
            <a:r>
              <a:rPr lang="de-DE" sz="1800" dirty="0"/>
              <a:t> </a:t>
            </a:r>
            <a:r>
              <a:rPr lang="de-DE" sz="1800" dirty="0" err="1"/>
              <a:t>about</a:t>
            </a:r>
            <a:r>
              <a:rPr lang="de-DE" sz="1800" dirty="0"/>
              <a:t> and </a:t>
            </a:r>
            <a:r>
              <a:rPr lang="de-DE" sz="1800" dirty="0" err="1"/>
              <a:t>present</a:t>
            </a:r>
            <a:r>
              <a:rPr lang="de-DE" sz="1800" dirty="0"/>
              <a:t> </a:t>
            </a:r>
            <a:r>
              <a:rPr lang="de-DE" sz="1800" dirty="0" err="1"/>
              <a:t>objects</a:t>
            </a:r>
            <a:r>
              <a:rPr lang="de-DE" sz="1800" dirty="0"/>
              <a:t> </a:t>
            </a:r>
            <a:r>
              <a:rPr lang="de-DE" sz="1800" dirty="0" err="1"/>
              <a:t>or</a:t>
            </a:r>
            <a:r>
              <a:rPr lang="de-DE" sz="1800" dirty="0"/>
              <a:t> </a:t>
            </a:r>
            <a:r>
              <a:rPr lang="de-DE" sz="1800" dirty="0" err="1"/>
              <a:t>artefects</a:t>
            </a:r>
            <a:r>
              <a:rPr lang="de-DE" sz="1800" dirty="0"/>
              <a:t>?</a:t>
            </a:r>
          </a:p>
          <a:p>
            <a:endParaRPr lang="de-DE" sz="1800" dirty="0"/>
          </a:p>
          <a:p>
            <a:r>
              <a:rPr lang="de-DE" sz="1800" dirty="0"/>
              <a:t>Find </a:t>
            </a:r>
            <a:r>
              <a:rPr lang="de-DE" sz="1800" dirty="0" err="1"/>
              <a:t>key</a:t>
            </a:r>
            <a:r>
              <a:rPr lang="de-DE" sz="1800" dirty="0"/>
              <a:t> </a:t>
            </a:r>
            <a:r>
              <a:rPr lang="de-DE" sz="1800" dirty="0" err="1"/>
              <a:t>points</a:t>
            </a:r>
            <a:r>
              <a:rPr lang="de-DE" sz="1800" dirty="0"/>
              <a:t> and </a:t>
            </a:r>
            <a:r>
              <a:rPr lang="de-DE" sz="1800" dirty="0" err="1"/>
              <a:t>write</a:t>
            </a:r>
            <a:r>
              <a:rPr lang="de-DE" sz="1800" dirty="0"/>
              <a:t> </a:t>
            </a:r>
            <a:r>
              <a:rPr lang="de-DE" sz="1800" dirty="0" err="1"/>
              <a:t>posts</a:t>
            </a:r>
            <a:r>
              <a:rPr lang="de-DE" sz="1800" dirty="0"/>
              <a:t> </a:t>
            </a:r>
            <a:r>
              <a:rPr lang="de-DE" sz="1800" dirty="0" err="1"/>
              <a:t>with</a:t>
            </a:r>
            <a:r>
              <a:rPr lang="de-DE" sz="1800" dirty="0"/>
              <a:t> </a:t>
            </a:r>
            <a:r>
              <a:rPr lang="de-DE" sz="1800" dirty="0" err="1"/>
              <a:t>your</a:t>
            </a:r>
            <a:r>
              <a:rPr lang="de-DE" sz="1800" dirty="0"/>
              <a:t> </a:t>
            </a:r>
            <a:r>
              <a:rPr lang="de-DE" sz="1800" dirty="0" err="1"/>
              <a:t>ideas</a:t>
            </a:r>
            <a:r>
              <a:rPr lang="de-DE" sz="1800" dirty="0"/>
              <a:t> on </a:t>
            </a:r>
            <a:r>
              <a:rPr lang="de-DE" sz="1800" dirty="0" err="1"/>
              <a:t>the</a:t>
            </a:r>
            <a:r>
              <a:rPr lang="de-DE" sz="1800" dirty="0"/>
              <a:t> </a:t>
            </a:r>
            <a:r>
              <a:rPr lang="de-DE" sz="1800" dirty="0" err="1"/>
              <a:t>padlet</a:t>
            </a:r>
            <a:r>
              <a:rPr lang="de-DE" sz="1800" dirty="0"/>
              <a:t>!</a:t>
            </a:r>
          </a:p>
          <a:p>
            <a:pPr marL="0" indent="0">
              <a:buNone/>
            </a:pPr>
            <a:endParaRPr lang="de-DE" sz="1800" dirty="0"/>
          </a:p>
          <a:p>
            <a:endParaRPr lang="de-DE" sz="1800" dirty="0"/>
          </a:p>
          <a:p>
            <a:endParaRPr lang="de-DE" sz="1800" dirty="0"/>
          </a:p>
        </p:txBody>
      </p:sp>
    </p:spTree>
    <p:extLst>
      <p:ext uri="{BB962C8B-B14F-4D97-AF65-F5344CB8AC3E}">
        <p14:creationId xmlns:p14="http://schemas.microsoft.com/office/powerpoint/2010/main" val="3545978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00">
            <a:alpha val="25000"/>
          </a:srgb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85BB05-973D-5157-6F45-CB48C80522F2}"/>
              </a:ext>
            </a:extLst>
          </p:cNvPr>
          <p:cNvSpPr>
            <a:spLocks noGrp="1"/>
          </p:cNvSpPr>
          <p:nvPr>
            <p:ph type="title"/>
          </p:nvPr>
        </p:nvSpPr>
        <p:spPr/>
        <p:txBody>
          <a:bodyPr/>
          <a:lstStyle/>
          <a:p>
            <a:r>
              <a:rPr lang="de-AT" i="1" dirty="0"/>
              <a:t>Kommentar Task 5	</a:t>
            </a:r>
            <a:endParaRPr lang="de-DE" i="1" dirty="0"/>
          </a:p>
        </p:txBody>
      </p:sp>
      <p:sp>
        <p:nvSpPr>
          <p:cNvPr id="3" name="Inhaltsplatzhalter 2">
            <a:extLst>
              <a:ext uri="{FF2B5EF4-FFF2-40B4-BE49-F238E27FC236}">
                <a16:creationId xmlns:a16="http://schemas.microsoft.com/office/drawing/2014/main" id="{423C7661-77FA-7CE1-530F-5A5217EC75F4}"/>
              </a:ext>
            </a:extLst>
          </p:cNvPr>
          <p:cNvSpPr>
            <a:spLocks noGrp="1"/>
          </p:cNvSpPr>
          <p:nvPr>
            <p:ph idx="1"/>
          </p:nvPr>
        </p:nvSpPr>
        <p:spPr/>
        <p:txBody>
          <a:bodyPr/>
          <a:lstStyle/>
          <a:p>
            <a:pPr marL="0" indent="0">
              <a:buNone/>
            </a:pPr>
            <a:r>
              <a:rPr lang="de-AT" i="1" dirty="0"/>
              <a:t>Am Ende dieser Phase steht die Reflektion über das bisher Erfahrene und im Projekt Bearbeitete. </a:t>
            </a:r>
          </a:p>
          <a:p>
            <a:pPr marL="0" indent="0">
              <a:buNone/>
            </a:pPr>
            <a:r>
              <a:rPr lang="de-AT" i="1" dirty="0"/>
              <a:t>Zunächst soll erarbeitet werden, welches Material durch die bisherigen Unterrichtseinheiten relevant ist und wie die Präsentation online aussehen könnte. Welche Medien dabei eingesetzt werden sollen, kann hier bereits vorkonzeptioniert werden.</a:t>
            </a:r>
          </a:p>
          <a:p>
            <a:pPr marL="0" indent="0">
              <a:buNone/>
            </a:pPr>
            <a:r>
              <a:rPr lang="de-AT" i="1" dirty="0"/>
              <a:t>Wichtig ist auch die Frage der Agenda und des Fokus des finalen Outcomes (der Online-Präsenz). Durch die Frage nach der eigenen Position (</a:t>
            </a:r>
            <a:r>
              <a:rPr lang="de-AT" i="1" dirty="0" err="1"/>
              <a:t>who</a:t>
            </a:r>
            <a:r>
              <a:rPr lang="de-AT" i="1" dirty="0"/>
              <a:t> </a:t>
            </a:r>
            <a:r>
              <a:rPr lang="de-AT" i="1" dirty="0" err="1"/>
              <a:t>speaks</a:t>
            </a:r>
            <a:r>
              <a:rPr lang="de-AT" i="1" dirty="0"/>
              <a:t>?) reflektieren die Schüler*innen die Rolle als Medienproduzenten ebenso wie das Potential, das in einer Sichtbarmachung der Projektergebnisse steckt.</a:t>
            </a:r>
            <a:endParaRPr lang="de-DE" i="1" dirty="0"/>
          </a:p>
        </p:txBody>
      </p:sp>
    </p:spTree>
    <p:extLst>
      <p:ext uri="{BB962C8B-B14F-4D97-AF65-F5344CB8AC3E}">
        <p14:creationId xmlns:p14="http://schemas.microsoft.com/office/powerpoint/2010/main" val="2871701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BB6F86-F9ED-B792-38A7-44820B6B1EC9}"/>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35042947-D451-9839-E04A-1B73C7B2A727}"/>
              </a:ext>
            </a:extLst>
          </p:cNvPr>
          <p:cNvSpPr>
            <a:spLocks noGrp="1"/>
          </p:cNvSpPr>
          <p:nvPr>
            <p:ph idx="1"/>
          </p:nvPr>
        </p:nvSpPr>
        <p:spPr/>
        <p:txBody>
          <a:bodyPr/>
          <a:lstStyle/>
          <a:p>
            <a:endParaRPr lang="de-DE"/>
          </a:p>
        </p:txBody>
      </p:sp>
    </p:spTree>
    <p:extLst>
      <p:ext uri="{BB962C8B-B14F-4D97-AF65-F5344CB8AC3E}">
        <p14:creationId xmlns:p14="http://schemas.microsoft.com/office/powerpoint/2010/main" val="4094730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CE75BE-D4AE-9EFA-945F-575F08DDBC04}"/>
              </a:ext>
            </a:extLst>
          </p:cNvPr>
          <p:cNvSpPr>
            <a:spLocks noGrp="1"/>
          </p:cNvSpPr>
          <p:nvPr>
            <p:ph type="title"/>
          </p:nvPr>
        </p:nvSpPr>
        <p:spPr/>
        <p:txBody>
          <a:bodyPr/>
          <a:lstStyle/>
          <a:p>
            <a:r>
              <a:rPr lang="de-DE" dirty="0" err="1">
                <a:latin typeface="Batang"/>
                <a:ea typeface="Batang"/>
              </a:rPr>
              <a:t>postcolonialism</a:t>
            </a:r>
            <a:r>
              <a:rPr lang="de-DE" dirty="0">
                <a:latin typeface="Batang"/>
                <a:ea typeface="Batang"/>
              </a:rPr>
              <a:t> – </a:t>
            </a:r>
            <a:r>
              <a:rPr lang="de-DE" dirty="0" err="1">
                <a:latin typeface="Batang"/>
                <a:ea typeface="Batang"/>
              </a:rPr>
              <a:t>def</a:t>
            </a:r>
            <a:r>
              <a:rPr lang="de-DE" dirty="0">
                <a:latin typeface="Batang"/>
                <a:ea typeface="Batang"/>
              </a:rPr>
              <a:t>. 1</a:t>
            </a:r>
            <a:endParaRPr lang="de-DE" dirty="0" err="1"/>
          </a:p>
        </p:txBody>
      </p:sp>
      <p:sp>
        <p:nvSpPr>
          <p:cNvPr id="3" name="Inhaltsplatzhalter 2">
            <a:extLst>
              <a:ext uri="{FF2B5EF4-FFF2-40B4-BE49-F238E27FC236}">
                <a16:creationId xmlns:a16="http://schemas.microsoft.com/office/drawing/2014/main" id="{E278054F-3638-8DD1-3B69-FB3D526457E6}"/>
              </a:ext>
            </a:extLst>
          </p:cNvPr>
          <p:cNvSpPr>
            <a:spLocks noGrp="1"/>
          </p:cNvSpPr>
          <p:nvPr>
            <p:ph idx="1"/>
          </p:nvPr>
        </p:nvSpPr>
        <p:spPr/>
        <p:txBody>
          <a:bodyPr vert="horz" lIns="91440" tIns="45720" rIns="91440" bIns="45720" rtlCol="0" anchor="t">
            <a:normAutofit lnSpcReduction="10000"/>
          </a:bodyPr>
          <a:lstStyle/>
          <a:p>
            <a:r>
              <a:rPr lang="de-DE" sz="2400" dirty="0"/>
              <a:t>"</a:t>
            </a:r>
            <a:r>
              <a:rPr lang="de-DE" sz="2400" dirty="0" err="1"/>
              <a:t>Postcolonialism</a:t>
            </a:r>
            <a:r>
              <a:rPr lang="de-DE" sz="2400" dirty="0"/>
              <a:t> </a:t>
            </a:r>
            <a:r>
              <a:rPr lang="de-DE" sz="2400" dirty="0" err="1"/>
              <a:t>claims</a:t>
            </a:r>
            <a:r>
              <a:rPr lang="de-DE" sz="2400" dirty="0"/>
              <a:t> </a:t>
            </a:r>
            <a:r>
              <a:rPr lang="de-DE" sz="2400" dirty="0" err="1"/>
              <a:t>the</a:t>
            </a:r>
            <a:r>
              <a:rPr lang="de-DE" sz="2400" dirty="0"/>
              <a:t> </a:t>
            </a:r>
            <a:r>
              <a:rPr lang="de-DE" sz="2400" dirty="0" err="1"/>
              <a:t>right</a:t>
            </a:r>
            <a:r>
              <a:rPr lang="de-DE" sz="2400" dirty="0"/>
              <a:t> </a:t>
            </a:r>
            <a:r>
              <a:rPr lang="de-DE" sz="2400" dirty="0" err="1"/>
              <a:t>of</a:t>
            </a:r>
            <a:r>
              <a:rPr lang="de-DE" sz="2400" dirty="0"/>
              <a:t> all </a:t>
            </a:r>
            <a:r>
              <a:rPr lang="de-DE" sz="2400" dirty="0" err="1"/>
              <a:t>people</a:t>
            </a:r>
            <a:r>
              <a:rPr lang="de-DE" sz="2400" dirty="0"/>
              <a:t> on </a:t>
            </a:r>
            <a:r>
              <a:rPr lang="de-DE" sz="2400" dirty="0" err="1"/>
              <a:t>this</a:t>
            </a:r>
            <a:r>
              <a:rPr lang="de-DE" sz="2400" dirty="0"/>
              <a:t> </a:t>
            </a:r>
            <a:r>
              <a:rPr lang="de-DE" sz="2400" dirty="0" err="1"/>
              <a:t>earth</a:t>
            </a:r>
            <a:r>
              <a:rPr lang="de-DE" sz="2400" dirty="0"/>
              <a:t> </a:t>
            </a:r>
            <a:r>
              <a:rPr lang="de-DE" sz="2400" dirty="0" err="1"/>
              <a:t>to</a:t>
            </a:r>
            <a:r>
              <a:rPr lang="de-DE" sz="2400" dirty="0"/>
              <a:t> </a:t>
            </a:r>
            <a:r>
              <a:rPr lang="de-DE" sz="2400" dirty="0" err="1"/>
              <a:t>the</a:t>
            </a:r>
            <a:r>
              <a:rPr lang="de-DE" sz="2400" dirty="0"/>
              <a:t> same material and </a:t>
            </a:r>
            <a:r>
              <a:rPr lang="de-DE" sz="2400" dirty="0" err="1"/>
              <a:t>cultural</a:t>
            </a:r>
            <a:r>
              <a:rPr lang="de-DE" sz="2400" dirty="0"/>
              <a:t> well-</a:t>
            </a:r>
            <a:r>
              <a:rPr lang="de-DE" sz="2400" dirty="0" err="1"/>
              <a:t>being</a:t>
            </a:r>
            <a:r>
              <a:rPr lang="de-DE" sz="2400" dirty="0"/>
              <a:t>. The </a:t>
            </a:r>
            <a:r>
              <a:rPr lang="de-DE" sz="2400" dirty="0" err="1"/>
              <a:t>reality</a:t>
            </a:r>
            <a:r>
              <a:rPr lang="de-DE" sz="2400" dirty="0"/>
              <a:t>, </a:t>
            </a:r>
            <a:r>
              <a:rPr lang="de-DE" sz="2400" dirty="0" err="1"/>
              <a:t>though</a:t>
            </a:r>
            <a:r>
              <a:rPr lang="de-DE" sz="2400" dirty="0"/>
              <a:t>, </a:t>
            </a:r>
            <a:r>
              <a:rPr lang="de-DE" sz="2400" dirty="0" err="1"/>
              <a:t>is</a:t>
            </a:r>
            <a:r>
              <a:rPr lang="de-DE" sz="2400" dirty="0"/>
              <a:t> </a:t>
            </a:r>
            <a:r>
              <a:rPr lang="de-DE" sz="2400" dirty="0" err="1"/>
              <a:t>that</a:t>
            </a:r>
            <a:r>
              <a:rPr lang="de-DE" sz="2400" dirty="0"/>
              <a:t> </a:t>
            </a:r>
            <a:r>
              <a:rPr lang="de-DE" sz="2400" dirty="0" err="1"/>
              <a:t>the</a:t>
            </a:r>
            <a:r>
              <a:rPr lang="de-DE" sz="2400" dirty="0"/>
              <a:t> </a:t>
            </a:r>
            <a:r>
              <a:rPr lang="de-DE" sz="2400" dirty="0" err="1"/>
              <a:t>world</a:t>
            </a:r>
            <a:r>
              <a:rPr lang="de-DE" sz="2400" dirty="0"/>
              <a:t> </a:t>
            </a:r>
            <a:r>
              <a:rPr lang="de-DE" sz="2400" dirty="0" err="1"/>
              <a:t>today</a:t>
            </a:r>
            <a:r>
              <a:rPr lang="de-DE" sz="2400" dirty="0"/>
              <a:t> </a:t>
            </a:r>
            <a:r>
              <a:rPr lang="de-DE" sz="2400" dirty="0" err="1"/>
              <a:t>is</a:t>
            </a:r>
            <a:r>
              <a:rPr lang="de-DE" sz="2400" dirty="0"/>
              <a:t> a </a:t>
            </a:r>
            <a:r>
              <a:rPr lang="de-DE" sz="2400" dirty="0" err="1"/>
              <a:t>world</a:t>
            </a:r>
            <a:r>
              <a:rPr lang="de-DE" sz="2400" dirty="0"/>
              <a:t> </a:t>
            </a:r>
            <a:r>
              <a:rPr lang="de-DE" sz="2400" dirty="0" err="1"/>
              <a:t>of</a:t>
            </a:r>
            <a:r>
              <a:rPr lang="de-DE" sz="2400" dirty="0"/>
              <a:t> </a:t>
            </a:r>
            <a:r>
              <a:rPr lang="de-DE" sz="2400" dirty="0" err="1"/>
              <a:t>inequality</a:t>
            </a:r>
            <a:r>
              <a:rPr lang="de-DE" sz="2400" dirty="0"/>
              <a:t>, and </a:t>
            </a:r>
            <a:r>
              <a:rPr lang="de-DE" sz="2400" dirty="0" err="1"/>
              <a:t>much</a:t>
            </a:r>
            <a:r>
              <a:rPr lang="de-DE" sz="2400" dirty="0"/>
              <a:t> </a:t>
            </a:r>
            <a:r>
              <a:rPr lang="de-DE" sz="2400" dirty="0" err="1"/>
              <a:t>of</a:t>
            </a:r>
            <a:r>
              <a:rPr lang="de-DE" sz="2400" dirty="0"/>
              <a:t> </a:t>
            </a:r>
            <a:r>
              <a:rPr lang="de-DE" sz="2400" dirty="0" err="1"/>
              <a:t>the</a:t>
            </a:r>
            <a:r>
              <a:rPr lang="de-DE" sz="2400" dirty="0"/>
              <a:t> </a:t>
            </a:r>
            <a:r>
              <a:rPr lang="de-DE" sz="2400" dirty="0" err="1"/>
              <a:t>difference</a:t>
            </a:r>
            <a:r>
              <a:rPr lang="de-DE" sz="2400" dirty="0"/>
              <a:t> falls </a:t>
            </a:r>
            <a:r>
              <a:rPr lang="de-DE" sz="2400" dirty="0" err="1"/>
              <a:t>across</a:t>
            </a:r>
            <a:r>
              <a:rPr lang="de-DE" sz="2400" dirty="0"/>
              <a:t> </a:t>
            </a:r>
            <a:r>
              <a:rPr lang="de-DE" sz="2400" dirty="0" err="1"/>
              <a:t>the</a:t>
            </a:r>
            <a:r>
              <a:rPr lang="de-DE" sz="2400" dirty="0"/>
              <a:t> </a:t>
            </a:r>
            <a:r>
              <a:rPr lang="de-DE" sz="2400" dirty="0" err="1"/>
              <a:t>broad</a:t>
            </a:r>
            <a:r>
              <a:rPr lang="de-DE" sz="2400" dirty="0"/>
              <a:t> </a:t>
            </a:r>
            <a:r>
              <a:rPr lang="de-DE" sz="2400" dirty="0" err="1"/>
              <a:t>division</a:t>
            </a:r>
            <a:r>
              <a:rPr lang="de-DE" sz="2400" dirty="0"/>
              <a:t> </a:t>
            </a:r>
            <a:r>
              <a:rPr lang="de-DE" sz="2400" dirty="0" err="1"/>
              <a:t>between</a:t>
            </a:r>
            <a:r>
              <a:rPr lang="de-DE" sz="2400" dirty="0"/>
              <a:t> </a:t>
            </a:r>
            <a:r>
              <a:rPr lang="de-DE" sz="2400" dirty="0" err="1"/>
              <a:t>people</a:t>
            </a:r>
            <a:r>
              <a:rPr lang="de-DE" sz="2400" dirty="0"/>
              <a:t> </a:t>
            </a:r>
            <a:r>
              <a:rPr lang="de-DE" sz="2400" dirty="0" err="1"/>
              <a:t>of</a:t>
            </a:r>
            <a:r>
              <a:rPr lang="de-DE" sz="2400" dirty="0"/>
              <a:t> </a:t>
            </a:r>
            <a:r>
              <a:rPr lang="de-DE" sz="2400" dirty="0" err="1"/>
              <a:t>the</a:t>
            </a:r>
            <a:r>
              <a:rPr lang="de-DE" sz="2400" dirty="0"/>
              <a:t> west and </a:t>
            </a:r>
            <a:r>
              <a:rPr lang="de-DE" sz="2400" dirty="0" err="1"/>
              <a:t>those</a:t>
            </a:r>
            <a:r>
              <a:rPr lang="de-DE" sz="2400" dirty="0"/>
              <a:t> </a:t>
            </a:r>
            <a:r>
              <a:rPr lang="de-DE" sz="2400" dirty="0" err="1"/>
              <a:t>of</a:t>
            </a:r>
            <a:r>
              <a:rPr lang="de-DE" sz="2400" dirty="0"/>
              <a:t> </a:t>
            </a:r>
            <a:r>
              <a:rPr lang="de-DE" sz="2400" dirty="0" err="1"/>
              <a:t>the</a:t>
            </a:r>
            <a:r>
              <a:rPr lang="de-DE" sz="2400" dirty="0"/>
              <a:t> non-west. This </a:t>
            </a:r>
            <a:r>
              <a:rPr lang="de-DE" sz="2400" dirty="0" err="1"/>
              <a:t>division</a:t>
            </a:r>
            <a:r>
              <a:rPr lang="de-DE" sz="2400" dirty="0"/>
              <a:t> </a:t>
            </a:r>
            <a:r>
              <a:rPr lang="de-DE" sz="2400" dirty="0" err="1"/>
              <a:t>between</a:t>
            </a:r>
            <a:r>
              <a:rPr lang="de-DE" sz="2400" dirty="0"/>
              <a:t> </a:t>
            </a:r>
            <a:r>
              <a:rPr lang="de-DE" sz="2400" dirty="0" err="1"/>
              <a:t>the</a:t>
            </a:r>
            <a:r>
              <a:rPr lang="de-DE" sz="2400" dirty="0"/>
              <a:t> </a:t>
            </a:r>
            <a:r>
              <a:rPr lang="de-DE" sz="2400" dirty="0" err="1"/>
              <a:t>rest</a:t>
            </a:r>
            <a:r>
              <a:rPr lang="de-DE" sz="2400" dirty="0"/>
              <a:t> and </a:t>
            </a:r>
            <a:r>
              <a:rPr lang="de-DE" sz="2400" dirty="0" err="1"/>
              <a:t>the</a:t>
            </a:r>
            <a:r>
              <a:rPr lang="de-DE" sz="2400" dirty="0"/>
              <a:t> west was </a:t>
            </a:r>
            <a:r>
              <a:rPr lang="de-DE" sz="2400" dirty="0" err="1"/>
              <a:t>made</a:t>
            </a:r>
            <a:r>
              <a:rPr lang="de-DE" sz="2400" dirty="0"/>
              <a:t> </a:t>
            </a:r>
            <a:r>
              <a:rPr lang="de-DE" sz="2400" dirty="0" err="1"/>
              <a:t>fairly</a:t>
            </a:r>
            <a:r>
              <a:rPr lang="de-DE" sz="2400" dirty="0"/>
              <a:t> absolute in </a:t>
            </a:r>
            <a:r>
              <a:rPr lang="de-DE" sz="2400" dirty="0" err="1"/>
              <a:t>the</a:t>
            </a:r>
            <a:r>
              <a:rPr lang="de-DE" sz="2400" dirty="0"/>
              <a:t> 19th </a:t>
            </a:r>
            <a:r>
              <a:rPr lang="de-DE" sz="2400" dirty="0" err="1"/>
              <a:t>century</a:t>
            </a:r>
            <a:r>
              <a:rPr lang="de-DE" sz="2400" dirty="0"/>
              <a:t> </a:t>
            </a:r>
            <a:r>
              <a:rPr lang="de-DE" sz="2400" dirty="0" err="1"/>
              <a:t>by</a:t>
            </a:r>
            <a:r>
              <a:rPr lang="de-DE" sz="2400" dirty="0"/>
              <a:t> </a:t>
            </a:r>
            <a:r>
              <a:rPr lang="de-DE" sz="2400" dirty="0" err="1"/>
              <a:t>the</a:t>
            </a:r>
            <a:r>
              <a:rPr lang="de-DE" sz="2400" dirty="0"/>
              <a:t> </a:t>
            </a:r>
            <a:r>
              <a:rPr lang="de-DE" sz="2400" dirty="0" err="1"/>
              <a:t>expansion</a:t>
            </a:r>
            <a:r>
              <a:rPr lang="de-DE" sz="2400" dirty="0"/>
              <a:t> </a:t>
            </a:r>
            <a:r>
              <a:rPr lang="de-DE" sz="2400" dirty="0" err="1"/>
              <a:t>of</a:t>
            </a:r>
            <a:r>
              <a:rPr lang="de-DE" sz="2400" dirty="0"/>
              <a:t> </a:t>
            </a:r>
            <a:r>
              <a:rPr lang="de-DE" sz="2400" dirty="0" err="1"/>
              <a:t>the</a:t>
            </a:r>
            <a:r>
              <a:rPr lang="de-DE" sz="2400" dirty="0"/>
              <a:t> European </a:t>
            </a:r>
            <a:r>
              <a:rPr lang="de-DE" sz="2400" dirty="0" err="1"/>
              <a:t>empires</a:t>
            </a:r>
            <a:r>
              <a:rPr lang="de-DE" sz="2400" dirty="0"/>
              <a:t>, </a:t>
            </a:r>
            <a:r>
              <a:rPr lang="de-DE" sz="2400" dirty="0" err="1"/>
              <a:t>as</a:t>
            </a:r>
            <a:r>
              <a:rPr lang="de-DE" sz="2400" dirty="0"/>
              <a:t> a </a:t>
            </a:r>
            <a:r>
              <a:rPr lang="de-DE" sz="2400" dirty="0" err="1"/>
              <a:t>result</a:t>
            </a:r>
            <a:r>
              <a:rPr lang="de-DE" sz="2400" dirty="0"/>
              <a:t> </a:t>
            </a:r>
            <a:r>
              <a:rPr lang="de-DE" sz="2400" dirty="0" err="1"/>
              <a:t>of</a:t>
            </a:r>
            <a:r>
              <a:rPr lang="de-DE" sz="2400" dirty="0"/>
              <a:t> </a:t>
            </a:r>
            <a:r>
              <a:rPr lang="de-DE" sz="2400" dirty="0" err="1"/>
              <a:t>which</a:t>
            </a:r>
            <a:r>
              <a:rPr lang="de-DE" sz="2400" dirty="0"/>
              <a:t> </a:t>
            </a:r>
            <a:r>
              <a:rPr lang="de-DE" sz="2400" dirty="0" err="1"/>
              <a:t>nine-tenths</a:t>
            </a:r>
            <a:r>
              <a:rPr lang="de-DE" sz="2400" dirty="0"/>
              <a:t> </a:t>
            </a:r>
            <a:r>
              <a:rPr lang="de-DE" sz="2400" dirty="0" err="1"/>
              <a:t>of</a:t>
            </a:r>
            <a:r>
              <a:rPr lang="de-DE" sz="2400" dirty="0"/>
              <a:t> </a:t>
            </a:r>
            <a:r>
              <a:rPr lang="de-DE" sz="2400" dirty="0" err="1"/>
              <a:t>the</a:t>
            </a:r>
            <a:r>
              <a:rPr lang="de-DE" sz="2400" dirty="0"/>
              <a:t> </a:t>
            </a:r>
            <a:r>
              <a:rPr lang="de-DE" sz="2400" dirty="0" err="1"/>
              <a:t>entire</a:t>
            </a:r>
            <a:r>
              <a:rPr lang="de-DE" sz="2400" dirty="0"/>
              <a:t> </a:t>
            </a:r>
            <a:r>
              <a:rPr lang="de-DE" sz="2400" dirty="0" err="1"/>
              <a:t>land</a:t>
            </a:r>
            <a:r>
              <a:rPr lang="de-DE" sz="2400" dirty="0"/>
              <a:t> </a:t>
            </a:r>
            <a:r>
              <a:rPr lang="de-DE" sz="2400" dirty="0" err="1"/>
              <a:t>surface</a:t>
            </a:r>
            <a:r>
              <a:rPr lang="de-DE" sz="2400" dirty="0"/>
              <a:t> </a:t>
            </a:r>
            <a:r>
              <a:rPr lang="de-DE" sz="2400" dirty="0" err="1"/>
              <a:t>of</a:t>
            </a:r>
            <a:r>
              <a:rPr lang="de-DE" sz="2400" dirty="0"/>
              <a:t> </a:t>
            </a:r>
            <a:r>
              <a:rPr lang="de-DE" sz="2400" dirty="0" err="1"/>
              <a:t>the</a:t>
            </a:r>
            <a:r>
              <a:rPr lang="de-DE" sz="2400" dirty="0"/>
              <a:t> </a:t>
            </a:r>
            <a:r>
              <a:rPr lang="de-DE" sz="2400" dirty="0" err="1"/>
              <a:t>globe</a:t>
            </a:r>
            <a:r>
              <a:rPr lang="de-DE" sz="2400" dirty="0"/>
              <a:t> was </a:t>
            </a:r>
            <a:r>
              <a:rPr lang="de-DE" sz="2400" dirty="0" err="1"/>
              <a:t>controlled</a:t>
            </a:r>
            <a:r>
              <a:rPr lang="de-DE" sz="2400" dirty="0"/>
              <a:t> </a:t>
            </a:r>
            <a:r>
              <a:rPr lang="de-DE" sz="2400" dirty="0" err="1"/>
              <a:t>by</a:t>
            </a:r>
            <a:r>
              <a:rPr lang="de-DE" sz="2400" dirty="0"/>
              <a:t> European, </a:t>
            </a:r>
            <a:r>
              <a:rPr lang="de-DE" sz="2400" dirty="0" err="1"/>
              <a:t>or</a:t>
            </a:r>
            <a:r>
              <a:rPr lang="de-DE" sz="2400" dirty="0"/>
              <a:t> European-</a:t>
            </a:r>
            <a:r>
              <a:rPr lang="de-DE" sz="2400" dirty="0" err="1"/>
              <a:t>derived</a:t>
            </a:r>
            <a:r>
              <a:rPr lang="de-DE" sz="2400" dirty="0"/>
              <a:t>, </a:t>
            </a:r>
            <a:r>
              <a:rPr lang="de-DE" sz="2400" dirty="0" err="1"/>
              <a:t>powers</a:t>
            </a:r>
            <a:r>
              <a:rPr lang="de-DE" sz="2400" dirty="0"/>
              <a:t>."</a:t>
            </a:r>
          </a:p>
          <a:p>
            <a:pPr marL="0" indent="0">
              <a:buNone/>
            </a:pPr>
            <a:r>
              <a:rPr lang="de-DE" sz="1200" dirty="0"/>
              <a:t> - Young, Robert J.C. (2003): </a:t>
            </a:r>
            <a:r>
              <a:rPr lang="de-DE" sz="1200" dirty="0" err="1"/>
              <a:t>Postcolonialism</a:t>
            </a:r>
            <a:r>
              <a:rPr lang="de-DE" sz="1200" dirty="0"/>
              <a:t>. A Very Short </a:t>
            </a:r>
            <a:r>
              <a:rPr lang="de-DE" sz="1200" dirty="0" err="1"/>
              <a:t>Introduction</a:t>
            </a:r>
            <a:r>
              <a:rPr lang="de-DE" sz="1200" dirty="0"/>
              <a:t>. Oxford University Press, p.2.</a:t>
            </a:r>
          </a:p>
        </p:txBody>
      </p:sp>
    </p:spTree>
    <p:extLst>
      <p:ext uri="{BB962C8B-B14F-4D97-AF65-F5344CB8AC3E}">
        <p14:creationId xmlns:p14="http://schemas.microsoft.com/office/powerpoint/2010/main" val="151599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49A50F-DC77-8A94-E0B6-8E8B14F7FD2B}"/>
              </a:ext>
            </a:extLst>
          </p:cNvPr>
          <p:cNvSpPr>
            <a:spLocks noGrp="1"/>
          </p:cNvSpPr>
          <p:nvPr>
            <p:ph type="title"/>
          </p:nvPr>
        </p:nvSpPr>
        <p:spPr/>
        <p:txBody>
          <a:bodyPr/>
          <a:lstStyle/>
          <a:p>
            <a:r>
              <a:rPr lang="de-DE" dirty="0" err="1">
                <a:latin typeface="Batang"/>
                <a:ea typeface="Batang"/>
              </a:rPr>
              <a:t>postcolonialism</a:t>
            </a:r>
            <a:r>
              <a:rPr lang="de-DE" dirty="0">
                <a:latin typeface="Batang"/>
                <a:ea typeface="Batang"/>
              </a:rPr>
              <a:t> – </a:t>
            </a:r>
            <a:r>
              <a:rPr lang="de-DE" dirty="0" err="1">
                <a:latin typeface="Batang"/>
                <a:ea typeface="Batang"/>
              </a:rPr>
              <a:t>def</a:t>
            </a:r>
            <a:r>
              <a:rPr lang="de-DE" dirty="0">
                <a:latin typeface="Batang"/>
                <a:ea typeface="Batang"/>
              </a:rPr>
              <a:t>. 2</a:t>
            </a:r>
            <a:endParaRPr lang="de-DE" dirty="0"/>
          </a:p>
        </p:txBody>
      </p:sp>
      <p:sp>
        <p:nvSpPr>
          <p:cNvPr id="3" name="Inhaltsplatzhalter 2">
            <a:extLst>
              <a:ext uri="{FF2B5EF4-FFF2-40B4-BE49-F238E27FC236}">
                <a16:creationId xmlns:a16="http://schemas.microsoft.com/office/drawing/2014/main" id="{6B20FF8E-2041-2788-3957-B570F662C491}"/>
              </a:ext>
            </a:extLst>
          </p:cNvPr>
          <p:cNvSpPr>
            <a:spLocks noGrp="1"/>
          </p:cNvSpPr>
          <p:nvPr>
            <p:ph idx="1"/>
          </p:nvPr>
        </p:nvSpPr>
        <p:spPr/>
        <p:txBody>
          <a:bodyPr vert="horz" lIns="91440" tIns="45720" rIns="91440" bIns="45720" rtlCol="0" anchor="t">
            <a:normAutofit/>
          </a:bodyPr>
          <a:lstStyle/>
          <a:p>
            <a:r>
              <a:rPr lang="de-DE" dirty="0">
                <a:ea typeface="+mn-lt"/>
                <a:cs typeface="+mn-lt"/>
              </a:rPr>
              <a:t>"Post-</a:t>
            </a:r>
            <a:r>
              <a:rPr lang="de-DE" dirty="0" err="1">
                <a:ea typeface="+mn-lt"/>
                <a:cs typeface="+mn-lt"/>
              </a:rPr>
              <a:t>colonialism</a:t>
            </a:r>
            <a:r>
              <a:rPr lang="de-DE" dirty="0">
                <a:ea typeface="+mn-lt"/>
                <a:cs typeface="+mn-lt"/>
              </a:rPr>
              <a:t> (</a:t>
            </a:r>
            <a:r>
              <a:rPr lang="de-DE" dirty="0" err="1">
                <a:ea typeface="+mn-lt"/>
                <a:cs typeface="+mn-lt"/>
              </a:rPr>
              <a:t>or</a:t>
            </a:r>
            <a:r>
              <a:rPr lang="de-DE" dirty="0">
                <a:ea typeface="+mn-lt"/>
                <a:cs typeface="+mn-lt"/>
              </a:rPr>
              <a:t> </a:t>
            </a:r>
            <a:r>
              <a:rPr lang="de-DE" dirty="0" err="1">
                <a:ea typeface="+mn-lt"/>
                <a:cs typeface="+mn-lt"/>
              </a:rPr>
              <a:t>often</a:t>
            </a:r>
            <a:r>
              <a:rPr lang="de-DE" dirty="0">
                <a:ea typeface="+mn-lt"/>
                <a:cs typeface="+mn-lt"/>
              </a:rPr>
              <a:t> </a:t>
            </a:r>
            <a:r>
              <a:rPr lang="de-DE" dirty="0" err="1">
                <a:ea typeface="+mn-lt"/>
                <a:cs typeface="+mn-lt"/>
              </a:rPr>
              <a:t>postcolonialism</a:t>
            </a:r>
            <a:r>
              <a:rPr lang="de-DE" dirty="0">
                <a:ea typeface="+mn-lt"/>
                <a:cs typeface="+mn-lt"/>
              </a:rPr>
              <a:t>) </a:t>
            </a:r>
            <a:r>
              <a:rPr lang="de-DE" dirty="0" err="1">
                <a:ea typeface="+mn-lt"/>
                <a:cs typeface="+mn-lt"/>
              </a:rPr>
              <a:t>deals</a:t>
            </a:r>
            <a:r>
              <a:rPr lang="de-DE" dirty="0">
                <a:ea typeface="+mn-lt"/>
                <a:cs typeface="+mn-lt"/>
              </a:rPr>
              <a:t> </a:t>
            </a:r>
            <a:r>
              <a:rPr lang="de-DE" dirty="0" err="1">
                <a:ea typeface="+mn-lt"/>
                <a:cs typeface="+mn-lt"/>
              </a:rPr>
              <a:t>with</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effects</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colonization</a:t>
            </a:r>
            <a:r>
              <a:rPr lang="de-DE" dirty="0">
                <a:ea typeface="+mn-lt"/>
                <a:cs typeface="+mn-lt"/>
              </a:rPr>
              <a:t> on </a:t>
            </a:r>
            <a:r>
              <a:rPr lang="de-DE" dirty="0" err="1">
                <a:ea typeface="+mn-lt"/>
                <a:cs typeface="+mn-lt"/>
              </a:rPr>
              <a:t>cultures</a:t>
            </a:r>
            <a:r>
              <a:rPr lang="de-DE" dirty="0">
                <a:ea typeface="+mn-lt"/>
                <a:cs typeface="+mn-lt"/>
              </a:rPr>
              <a:t> and </a:t>
            </a:r>
            <a:r>
              <a:rPr lang="de-DE" dirty="0" err="1">
                <a:ea typeface="+mn-lt"/>
                <a:cs typeface="+mn-lt"/>
              </a:rPr>
              <a:t>societies</a:t>
            </a:r>
            <a:r>
              <a:rPr lang="de-DE" dirty="0">
                <a:ea typeface="+mn-lt"/>
                <a:cs typeface="+mn-lt"/>
              </a:rPr>
              <a:t>. As </a:t>
            </a:r>
            <a:r>
              <a:rPr lang="de-DE" dirty="0" err="1">
                <a:ea typeface="+mn-lt"/>
                <a:cs typeface="+mn-lt"/>
              </a:rPr>
              <a:t>originally</a:t>
            </a:r>
            <a:r>
              <a:rPr lang="de-DE" dirty="0">
                <a:ea typeface="+mn-lt"/>
                <a:cs typeface="+mn-lt"/>
              </a:rPr>
              <a:t> </a:t>
            </a:r>
            <a:r>
              <a:rPr lang="de-DE" dirty="0" err="1">
                <a:ea typeface="+mn-lt"/>
                <a:cs typeface="+mn-lt"/>
              </a:rPr>
              <a:t>used</a:t>
            </a:r>
            <a:r>
              <a:rPr lang="de-DE" dirty="0">
                <a:ea typeface="+mn-lt"/>
                <a:cs typeface="+mn-lt"/>
              </a:rPr>
              <a:t> </a:t>
            </a:r>
            <a:r>
              <a:rPr lang="de-DE" dirty="0" err="1">
                <a:ea typeface="+mn-lt"/>
                <a:cs typeface="+mn-lt"/>
              </a:rPr>
              <a:t>by</a:t>
            </a:r>
            <a:r>
              <a:rPr lang="de-DE" dirty="0">
                <a:ea typeface="+mn-lt"/>
                <a:cs typeface="+mn-lt"/>
              </a:rPr>
              <a:t> </a:t>
            </a:r>
            <a:r>
              <a:rPr lang="de-DE" dirty="0" err="1">
                <a:ea typeface="+mn-lt"/>
                <a:cs typeface="+mn-lt"/>
              </a:rPr>
              <a:t>historians</a:t>
            </a:r>
            <a:r>
              <a:rPr lang="de-DE" dirty="0">
                <a:ea typeface="+mn-lt"/>
                <a:cs typeface="+mn-lt"/>
              </a:rPr>
              <a:t> after </a:t>
            </a:r>
            <a:r>
              <a:rPr lang="de-DE" dirty="0" err="1">
                <a:ea typeface="+mn-lt"/>
                <a:cs typeface="+mn-lt"/>
              </a:rPr>
              <a:t>the</a:t>
            </a:r>
            <a:r>
              <a:rPr lang="de-DE" dirty="0">
                <a:ea typeface="+mn-lt"/>
                <a:cs typeface="+mn-lt"/>
              </a:rPr>
              <a:t> Second World War in </a:t>
            </a:r>
            <a:r>
              <a:rPr lang="de-DE" dirty="0" err="1">
                <a:ea typeface="+mn-lt"/>
                <a:cs typeface="+mn-lt"/>
              </a:rPr>
              <a:t>terms</a:t>
            </a:r>
            <a:r>
              <a:rPr lang="de-DE" dirty="0">
                <a:ea typeface="+mn-lt"/>
                <a:cs typeface="+mn-lt"/>
              </a:rPr>
              <a:t> such </a:t>
            </a:r>
            <a:r>
              <a:rPr lang="de-DE" dirty="0" err="1">
                <a:ea typeface="+mn-lt"/>
                <a:cs typeface="+mn-lt"/>
              </a:rPr>
              <a:t>as</a:t>
            </a:r>
            <a:r>
              <a:rPr lang="de-DE" dirty="0">
                <a:ea typeface="+mn-lt"/>
                <a:cs typeface="+mn-lt"/>
              </a:rPr>
              <a:t> </a:t>
            </a:r>
            <a:r>
              <a:rPr lang="de-DE" dirty="0" err="1">
                <a:ea typeface="+mn-lt"/>
                <a:cs typeface="+mn-lt"/>
              </a:rPr>
              <a:t>the</a:t>
            </a:r>
            <a:r>
              <a:rPr lang="de-DE" dirty="0">
                <a:ea typeface="+mn-lt"/>
                <a:cs typeface="+mn-lt"/>
              </a:rPr>
              <a:t> post-</a:t>
            </a:r>
            <a:r>
              <a:rPr lang="de-DE" dirty="0" err="1">
                <a:ea typeface="+mn-lt"/>
                <a:cs typeface="+mn-lt"/>
              </a:rPr>
              <a:t>colonial</a:t>
            </a:r>
            <a:r>
              <a:rPr lang="de-DE" dirty="0">
                <a:ea typeface="+mn-lt"/>
                <a:cs typeface="+mn-lt"/>
              </a:rPr>
              <a:t> </a:t>
            </a:r>
            <a:r>
              <a:rPr lang="de-DE" dirty="0" err="1">
                <a:ea typeface="+mn-lt"/>
                <a:cs typeface="+mn-lt"/>
              </a:rPr>
              <a:t>state</a:t>
            </a:r>
            <a:r>
              <a:rPr lang="de-DE" dirty="0">
                <a:ea typeface="+mn-lt"/>
                <a:cs typeface="+mn-lt"/>
              </a:rPr>
              <a:t>, ‘post-</a:t>
            </a:r>
            <a:r>
              <a:rPr lang="de-DE" dirty="0" err="1">
                <a:ea typeface="+mn-lt"/>
                <a:cs typeface="+mn-lt"/>
              </a:rPr>
              <a:t>colonial</a:t>
            </a:r>
            <a:r>
              <a:rPr lang="de-DE" dirty="0">
                <a:ea typeface="+mn-lt"/>
                <a:cs typeface="+mn-lt"/>
              </a:rPr>
              <a:t>’ </a:t>
            </a:r>
            <a:r>
              <a:rPr lang="de-DE" dirty="0" err="1">
                <a:ea typeface="+mn-lt"/>
                <a:cs typeface="+mn-lt"/>
              </a:rPr>
              <a:t>had</a:t>
            </a:r>
            <a:r>
              <a:rPr lang="de-DE" dirty="0">
                <a:ea typeface="+mn-lt"/>
                <a:cs typeface="+mn-lt"/>
              </a:rPr>
              <a:t> a </a:t>
            </a:r>
            <a:r>
              <a:rPr lang="de-DE" dirty="0" err="1">
                <a:ea typeface="+mn-lt"/>
                <a:cs typeface="+mn-lt"/>
              </a:rPr>
              <a:t>clearly</a:t>
            </a:r>
            <a:r>
              <a:rPr lang="de-DE" dirty="0">
                <a:ea typeface="+mn-lt"/>
                <a:cs typeface="+mn-lt"/>
              </a:rPr>
              <a:t> </a:t>
            </a:r>
            <a:r>
              <a:rPr lang="de-DE" dirty="0" err="1">
                <a:ea typeface="+mn-lt"/>
                <a:cs typeface="+mn-lt"/>
              </a:rPr>
              <a:t>chronological</a:t>
            </a:r>
            <a:r>
              <a:rPr lang="de-DE" dirty="0">
                <a:ea typeface="+mn-lt"/>
                <a:cs typeface="+mn-lt"/>
              </a:rPr>
              <a:t> </a:t>
            </a:r>
            <a:r>
              <a:rPr lang="de-DE" dirty="0" err="1">
                <a:ea typeface="+mn-lt"/>
                <a:cs typeface="+mn-lt"/>
              </a:rPr>
              <a:t>meaning</a:t>
            </a:r>
            <a:r>
              <a:rPr lang="de-DE" dirty="0">
                <a:ea typeface="+mn-lt"/>
                <a:cs typeface="+mn-lt"/>
              </a:rPr>
              <a:t>, </a:t>
            </a:r>
            <a:r>
              <a:rPr lang="de-DE" dirty="0" err="1">
                <a:ea typeface="+mn-lt"/>
                <a:cs typeface="+mn-lt"/>
              </a:rPr>
              <a:t>designating</a:t>
            </a:r>
            <a:r>
              <a:rPr lang="de-DE" dirty="0">
                <a:ea typeface="+mn-lt"/>
                <a:cs typeface="+mn-lt"/>
              </a:rPr>
              <a:t> </a:t>
            </a:r>
            <a:r>
              <a:rPr lang="de-DE" dirty="0" err="1">
                <a:ea typeface="+mn-lt"/>
                <a:cs typeface="+mn-lt"/>
              </a:rPr>
              <a:t>the</a:t>
            </a:r>
            <a:r>
              <a:rPr lang="de-DE" dirty="0">
                <a:ea typeface="+mn-lt"/>
                <a:cs typeface="+mn-lt"/>
              </a:rPr>
              <a:t> post-</a:t>
            </a:r>
            <a:r>
              <a:rPr lang="de-DE" dirty="0" err="1">
                <a:ea typeface="+mn-lt"/>
                <a:cs typeface="+mn-lt"/>
              </a:rPr>
              <a:t>independence</a:t>
            </a:r>
            <a:r>
              <a:rPr lang="de-DE" dirty="0">
                <a:ea typeface="+mn-lt"/>
                <a:cs typeface="+mn-lt"/>
              </a:rPr>
              <a:t> </a:t>
            </a:r>
            <a:r>
              <a:rPr lang="de-DE" dirty="0" err="1">
                <a:ea typeface="+mn-lt"/>
                <a:cs typeface="+mn-lt"/>
              </a:rPr>
              <a:t>period</a:t>
            </a:r>
            <a:r>
              <a:rPr lang="de-DE" dirty="0">
                <a:ea typeface="+mn-lt"/>
                <a:cs typeface="+mn-lt"/>
              </a:rPr>
              <a:t>. </a:t>
            </a:r>
            <a:r>
              <a:rPr lang="de-DE" dirty="0" err="1">
                <a:ea typeface="+mn-lt"/>
                <a:cs typeface="+mn-lt"/>
              </a:rPr>
              <a:t>However</a:t>
            </a:r>
            <a:r>
              <a:rPr lang="de-DE" dirty="0">
                <a:ea typeface="+mn-lt"/>
                <a:cs typeface="+mn-lt"/>
              </a:rPr>
              <a:t>, </a:t>
            </a:r>
            <a:r>
              <a:rPr lang="de-DE" dirty="0" err="1">
                <a:ea typeface="+mn-lt"/>
                <a:cs typeface="+mn-lt"/>
              </a:rPr>
              <a:t>from</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late</a:t>
            </a:r>
            <a:r>
              <a:rPr lang="de-DE" dirty="0">
                <a:ea typeface="+mn-lt"/>
                <a:cs typeface="+mn-lt"/>
              </a:rPr>
              <a:t> 1970s </a:t>
            </a:r>
            <a:r>
              <a:rPr lang="de-DE" dirty="0" err="1">
                <a:ea typeface="+mn-lt"/>
                <a:cs typeface="+mn-lt"/>
              </a:rPr>
              <a:t>the</a:t>
            </a:r>
            <a:r>
              <a:rPr lang="de-DE" dirty="0">
                <a:ea typeface="+mn-lt"/>
                <a:cs typeface="+mn-lt"/>
              </a:rPr>
              <a:t> </a:t>
            </a:r>
            <a:r>
              <a:rPr lang="de-DE" dirty="0" err="1">
                <a:ea typeface="+mn-lt"/>
                <a:cs typeface="+mn-lt"/>
              </a:rPr>
              <a:t>term</a:t>
            </a:r>
            <a:r>
              <a:rPr lang="de-DE" dirty="0">
                <a:ea typeface="+mn-lt"/>
                <a:cs typeface="+mn-lt"/>
              </a:rPr>
              <a:t> </a:t>
            </a:r>
            <a:r>
              <a:rPr lang="de-DE" dirty="0" err="1">
                <a:ea typeface="+mn-lt"/>
                <a:cs typeface="+mn-lt"/>
              </a:rPr>
              <a:t>has</a:t>
            </a:r>
            <a:r>
              <a:rPr lang="de-DE" dirty="0">
                <a:ea typeface="+mn-lt"/>
                <a:cs typeface="+mn-lt"/>
              </a:rPr>
              <a:t> </a:t>
            </a:r>
            <a:r>
              <a:rPr lang="de-DE" dirty="0" err="1">
                <a:ea typeface="+mn-lt"/>
                <a:cs typeface="+mn-lt"/>
              </a:rPr>
              <a:t>been</a:t>
            </a:r>
            <a:r>
              <a:rPr lang="de-DE" dirty="0">
                <a:ea typeface="+mn-lt"/>
                <a:cs typeface="+mn-lt"/>
              </a:rPr>
              <a:t> </a:t>
            </a:r>
            <a:r>
              <a:rPr lang="de-DE" dirty="0" err="1">
                <a:ea typeface="+mn-lt"/>
                <a:cs typeface="+mn-lt"/>
              </a:rPr>
              <a:t>used</a:t>
            </a:r>
            <a:r>
              <a:rPr lang="de-DE" dirty="0">
                <a:ea typeface="+mn-lt"/>
                <a:cs typeface="+mn-lt"/>
              </a:rPr>
              <a:t> </a:t>
            </a:r>
            <a:r>
              <a:rPr lang="de-DE" dirty="0" err="1">
                <a:ea typeface="+mn-lt"/>
                <a:cs typeface="+mn-lt"/>
              </a:rPr>
              <a:t>by</a:t>
            </a:r>
            <a:r>
              <a:rPr lang="de-DE" dirty="0">
                <a:ea typeface="+mn-lt"/>
                <a:cs typeface="+mn-lt"/>
              </a:rPr>
              <a:t> </a:t>
            </a:r>
            <a:r>
              <a:rPr lang="de-DE" dirty="0" err="1">
                <a:ea typeface="+mn-lt"/>
                <a:cs typeface="+mn-lt"/>
              </a:rPr>
              <a:t>literary</a:t>
            </a:r>
            <a:r>
              <a:rPr lang="de-DE" dirty="0">
                <a:ea typeface="+mn-lt"/>
                <a:cs typeface="+mn-lt"/>
              </a:rPr>
              <a:t> </a:t>
            </a:r>
            <a:r>
              <a:rPr lang="de-DE" dirty="0" err="1">
                <a:ea typeface="+mn-lt"/>
                <a:cs typeface="+mn-lt"/>
              </a:rPr>
              <a:t>critics</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discuss</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various</a:t>
            </a:r>
            <a:r>
              <a:rPr lang="de-DE" dirty="0">
                <a:ea typeface="+mn-lt"/>
                <a:cs typeface="+mn-lt"/>
              </a:rPr>
              <a:t> </a:t>
            </a:r>
            <a:r>
              <a:rPr lang="de-DE" dirty="0" err="1">
                <a:ea typeface="+mn-lt"/>
                <a:cs typeface="+mn-lt"/>
              </a:rPr>
              <a:t>cultural</a:t>
            </a:r>
            <a:r>
              <a:rPr lang="de-DE" dirty="0">
                <a:ea typeface="+mn-lt"/>
                <a:cs typeface="+mn-lt"/>
              </a:rPr>
              <a:t> </a:t>
            </a:r>
            <a:r>
              <a:rPr lang="de-DE" dirty="0" err="1">
                <a:ea typeface="+mn-lt"/>
                <a:cs typeface="+mn-lt"/>
              </a:rPr>
              <a:t>effects</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colonization</a:t>
            </a:r>
            <a:r>
              <a:rPr lang="de-DE" dirty="0">
                <a:ea typeface="+mn-lt"/>
                <a:cs typeface="+mn-lt"/>
              </a:rPr>
              <a:t>." </a:t>
            </a:r>
            <a:r>
              <a:rPr lang="de-DE" sz="1200" dirty="0">
                <a:ea typeface="+mn-lt"/>
                <a:cs typeface="+mn-lt"/>
              </a:rPr>
              <a:t>- Ashcroft, Bill / Griffiths, Gareth / </a:t>
            </a:r>
            <a:r>
              <a:rPr lang="de-DE" sz="1200" dirty="0" err="1">
                <a:ea typeface="+mn-lt"/>
                <a:cs typeface="+mn-lt"/>
              </a:rPr>
              <a:t>Triffin</a:t>
            </a:r>
            <a:r>
              <a:rPr lang="de-DE" sz="1200" dirty="0">
                <a:ea typeface="+mn-lt"/>
                <a:cs typeface="+mn-lt"/>
              </a:rPr>
              <a:t>, Helen (2000): </a:t>
            </a:r>
            <a:r>
              <a:rPr lang="de-DE" sz="1200" dirty="0" err="1">
                <a:ea typeface="+mn-lt"/>
                <a:cs typeface="+mn-lt"/>
              </a:rPr>
              <a:t>Postcolonial</a:t>
            </a:r>
            <a:r>
              <a:rPr lang="de-DE" sz="1200" dirty="0">
                <a:ea typeface="+mn-lt"/>
                <a:cs typeface="+mn-lt"/>
              </a:rPr>
              <a:t> Studies. The Key </a:t>
            </a:r>
            <a:r>
              <a:rPr lang="de-DE" sz="1200" dirty="0" err="1">
                <a:ea typeface="+mn-lt"/>
                <a:cs typeface="+mn-lt"/>
              </a:rPr>
              <a:t>Concepts</a:t>
            </a:r>
            <a:r>
              <a:rPr lang="de-DE" sz="1200" dirty="0">
                <a:ea typeface="+mn-lt"/>
                <a:cs typeface="+mn-lt"/>
              </a:rPr>
              <a:t>. Milton Park: Routledge, p.168.</a:t>
            </a:r>
            <a:endParaRPr lang="de-DE" sz="1200" dirty="0"/>
          </a:p>
        </p:txBody>
      </p:sp>
    </p:spTree>
    <p:extLst>
      <p:ext uri="{BB962C8B-B14F-4D97-AF65-F5344CB8AC3E}">
        <p14:creationId xmlns:p14="http://schemas.microsoft.com/office/powerpoint/2010/main" val="1075717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EABB-CB63-C1CF-2C11-9FA62EC8B67A}"/>
              </a:ext>
            </a:extLst>
          </p:cNvPr>
          <p:cNvSpPr>
            <a:spLocks noGrp="1"/>
          </p:cNvSpPr>
          <p:nvPr>
            <p:ph type="title"/>
          </p:nvPr>
        </p:nvSpPr>
        <p:spPr/>
        <p:txBody>
          <a:bodyPr/>
          <a:lstStyle/>
          <a:p>
            <a:r>
              <a:rPr lang="de-DE" dirty="0" err="1">
                <a:latin typeface="Batang"/>
                <a:ea typeface="Batang"/>
              </a:rPr>
              <a:t>postcolonialism</a:t>
            </a:r>
            <a:r>
              <a:rPr lang="de-DE" dirty="0">
                <a:latin typeface="Batang"/>
                <a:ea typeface="Batang"/>
              </a:rPr>
              <a:t> – </a:t>
            </a:r>
            <a:r>
              <a:rPr lang="de-DE" dirty="0" err="1">
                <a:latin typeface="Batang"/>
                <a:ea typeface="Batang"/>
              </a:rPr>
              <a:t>def</a:t>
            </a:r>
            <a:r>
              <a:rPr lang="de-DE" dirty="0">
                <a:latin typeface="Batang"/>
                <a:ea typeface="Batang"/>
              </a:rPr>
              <a:t>. 3</a:t>
            </a:r>
            <a:endParaRPr lang="de-DE" dirty="0"/>
          </a:p>
        </p:txBody>
      </p:sp>
      <p:sp>
        <p:nvSpPr>
          <p:cNvPr id="3" name="Inhaltsplatzhalter 2">
            <a:extLst>
              <a:ext uri="{FF2B5EF4-FFF2-40B4-BE49-F238E27FC236}">
                <a16:creationId xmlns:a16="http://schemas.microsoft.com/office/drawing/2014/main" id="{AD9A3616-6E6C-6C09-59A7-EB9B0392F55B}"/>
              </a:ext>
            </a:extLst>
          </p:cNvPr>
          <p:cNvSpPr>
            <a:spLocks noGrp="1"/>
          </p:cNvSpPr>
          <p:nvPr>
            <p:ph idx="1"/>
          </p:nvPr>
        </p:nvSpPr>
        <p:spPr/>
        <p:txBody>
          <a:bodyPr vert="horz" lIns="91440" tIns="45720" rIns="91440" bIns="45720" rtlCol="0" anchor="t">
            <a:normAutofit/>
          </a:bodyPr>
          <a:lstStyle/>
          <a:p>
            <a:r>
              <a:rPr lang="de-DE" dirty="0"/>
              <a:t>"[…] </a:t>
            </a:r>
            <a:r>
              <a:rPr lang="de-DE" dirty="0" err="1">
                <a:ea typeface="+mn-lt"/>
                <a:cs typeface="+mn-lt"/>
              </a:rPr>
              <a:t>postcolonialism</a:t>
            </a:r>
            <a:r>
              <a:rPr lang="de-DE" dirty="0">
                <a:ea typeface="+mn-lt"/>
                <a:cs typeface="+mn-lt"/>
              </a:rPr>
              <a:t> </a:t>
            </a:r>
            <a:r>
              <a:rPr lang="de-DE" dirty="0" err="1">
                <a:ea typeface="+mn-lt"/>
                <a:cs typeface="+mn-lt"/>
              </a:rPr>
              <a:t>designates</a:t>
            </a:r>
            <a:r>
              <a:rPr lang="de-DE" dirty="0">
                <a:ea typeface="+mn-lt"/>
                <a:cs typeface="+mn-lt"/>
              </a:rPr>
              <a:t> a </a:t>
            </a:r>
            <a:r>
              <a:rPr lang="de-DE" dirty="0" err="1">
                <a:ea typeface="+mn-lt"/>
                <a:cs typeface="+mn-lt"/>
              </a:rPr>
              <a:t>critical</a:t>
            </a:r>
            <a:r>
              <a:rPr lang="de-DE" dirty="0">
                <a:ea typeface="+mn-lt"/>
                <a:cs typeface="+mn-lt"/>
              </a:rPr>
              <a:t> </a:t>
            </a:r>
            <a:r>
              <a:rPr lang="de-DE" dirty="0" err="1">
                <a:ea typeface="+mn-lt"/>
                <a:cs typeface="+mn-lt"/>
              </a:rPr>
              <a:t>practice</a:t>
            </a:r>
            <a:r>
              <a:rPr lang="de-DE" dirty="0">
                <a:ea typeface="+mn-lt"/>
                <a:cs typeface="+mn-lt"/>
              </a:rPr>
              <a:t> </a:t>
            </a:r>
            <a:r>
              <a:rPr lang="de-DE" dirty="0" err="1">
                <a:ea typeface="+mn-lt"/>
                <a:cs typeface="+mn-lt"/>
              </a:rPr>
              <a:t>that</a:t>
            </a:r>
            <a:r>
              <a:rPr lang="de-DE" dirty="0">
                <a:ea typeface="+mn-lt"/>
                <a:cs typeface="+mn-lt"/>
              </a:rPr>
              <a:t> </a:t>
            </a:r>
            <a:r>
              <a:rPr lang="de-DE" dirty="0" err="1">
                <a:ea typeface="+mn-lt"/>
                <a:cs typeface="+mn-lt"/>
              </a:rPr>
              <a:t>is</a:t>
            </a:r>
            <a:r>
              <a:rPr lang="de-DE" dirty="0">
                <a:ea typeface="+mn-lt"/>
                <a:cs typeface="+mn-lt"/>
              </a:rPr>
              <a:t> </a:t>
            </a:r>
            <a:r>
              <a:rPr lang="de-DE" dirty="0" err="1">
                <a:ea typeface="+mn-lt"/>
                <a:cs typeface="+mn-lt"/>
              </a:rPr>
              <a:t>highly</a:t>
            </a:r>
            <a:r>
              <a:rPr lang="de-DE" dirty="0">
                <a:ea typeface="+mn-lt"/>
                <a:cs typeface="+mn-lt"/>
              </a:rPr>
              <a:t> </a:t>
            </a:r>
            <a:r>
              <a:rPr lang="de-DE" dirty="0" err="1">
                <a:ea typeface="+mn-lt"/>
                <a:cs typeface="+mn-lt"/>
              </a:rPr>
              <a:t>eclectic</a:t>
            </a:r>
            <a:r>
              <a:rPr lang="de-DE" dirty="0">
                <a:ea typeface="+mn-lt"/>
                <a:cs typeface="+mn-lt"/>
              </a:rPr>
              <a:t> and </a:t>
            </a:r>
            <a:r>
              <a:rPr lang="de-DE" dirty="0" err="1">
                <a:ea typeface="+mn-lt"/>
                <a:cs typeface="+mn-lt"/>
              </a:rPr>
              <a:t>difficult</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define</a:t>
            </a:r>
            <a:r>
              <a:rPr lang="de-DE" dirty="0">
                <a:ea typeface="+mn-lt"/>
                <a:cs typeface="+mn-lt"/>
              </a:rPr>
              <a:t>. </a:t>
            </a:r>
            <a:r>
              <a:rPr lang="de-DE" dirty="0" err="1">
                <a:ea typeface="+mn-lt"/>
                <a:cs typeface="+mn-lt"/>
              </a:rPr>
              <a:t>It</a:t>
            </a:r>
            <a:r>
              <a:rPr lang="de-DE" dirty="0">
                <a:ea typeface="+mn-lt"/>
                <a:cs typeface="+mn-lt"/>
              </a:rPr>
              <a:t> </a:t>
            </a:r>
            <a:r>
              <a:rPr lang="de-DE" dirty="0" err="1">
                <a:ea typeface="+mn-lt"/>
                <a:cs typeface="+mn-lt"/>
              </a:rPr>
              <a:t>involves</a:t>
            </a:r>
            <a:r>
              <a:rPr lang="de-DE" dirty="0">
                <a:ea typeface="+mn-lt"/>
                <a:cs typeface="+mn-lt"/>
              </a:rPr>
              <a:t> a </a:t>
            </a:r>
            <a:r>
              <a:rPr lang="de-DE" dirty="0" err="1">
                <a:ea typeface="+mn-lt"/>
                <a:cs typeface="+mn-lt"/>
              </a:rPr>
              <a:t>studied</a:t>
            </a:r>
            <a:r>
              <a:rPr lang="de-DE" dirty="0">
                <a:ea typeface="+mn-lt"/>
                <a:cs typeface="+mn-lt"/>
              </a:rPr>
              <a:t> </a:t>
            </a:r>
            <a:r>
              <a:rPr lang="de-DE" dirty="0" err="1">
                <a:ea typeface="+mn-lt"/>
                <a:cs typeface="+mn-lt"/>
              </a:rPr>
              <a:t>engagement</a:t>
            </a:r>
            <a:r>
              <a:rPr lang="de-DE" dirty="0">
                <a:ea typeface="+mn-lt"/>
                <a:cs typeface="+mn-lt"/>
              </a:rPr>
              <a:t> </a:t>
            </a:r>
            <a:r>
              <a:rPr lang="de-DE" dirty="0" err="1">
                <a:ea typeface="+mn-lt"/>
                <a:cs typeface="+mn-lt"/>
              </a:rPr>
              <a:t>with</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experience</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colonialism</a:t>
            </a:r>
            <a:r>
              <a:rPr lang="de-DE" dirty="0">
                <a:ea typeface="+mn-lt"/>
                <a:cs typeface="+mn-lt"/>
              </a:rPr>
              <a:t> and </a:t>
            </a:r>
            <a:r>
              <a:rPr lang="de-DE" dirty="0" err="1">
                <a:ea typeface="+mn-lt"/>
                <a:cs typeface="+mn-lt"/>
              </a:rPr>
              <a:t>its</a:t>
            </a:r>
            <a:r>
              <a:rPr lang="de-DE" dirty="0">
                <a:ea typeface="+mn-lt"/>
                <a:cs typeface="+mn-lt"/>
              </a:rPr>
              <a:t> </a:t>
            </a:r>
            <a:r>
              <a:rPr lang="de-DE" dirty="0" err="1">
                <a:ea typeface="+mn-lt"/>
                <a:cs typeface="+mn-lt"/>
              </a:rPr>
              <a:t>past</a:t>
            </a:r>
            <a:r>
              <a:rPr lang="de-DE" dirty="0">
                <a:ea typeface="+mn-lt"/>
                <a:cs typeface="+mn-lt"/>
              </a:rPr>
              <a:t> and </a:t>
            </a:r>
            <a:r>
              <a:rPr lang="de-DE" dirty="0" err="1">
                <a:ea typeface="+mn-lt"/>
                <a:cs typeface="+mn-lt"/>
              </a:rPr>
              <a:t>present</a:t>
            </a:r>
            <a:r>
              <a:rPr lang="de-DE" dirty="0">
                <a:ea typeface="+mn-lt"/>
                <a:cs typeface="+mn-lt"/>
              </a:rPr>
              <a:t> </a:t>
            </a:r>
            <a:r>
              <a:rPr lang="de-DE" dirty="0" err="1">
                <a:ea typeface="+mn-lt"/>
                <a:cs typeface="+mn-lt"/>
              </a:rPr>
              <a:t>effects</a:t>
            </a:r>
            <a:r>
              <a:rPr lang="de-DE" dirty="0">
                <a:ea typeface="+mn-lt"/>
                <a:cs typeface="+mn-lt"/>
              </a:rPr>
              <a:t> at </a:t>
            </a:r>
            <a:r>
              <a:rPr lang="de-DE" dirty="0" err="1">
                <a:ea typeface="+mn-lt"/>
                <a:cs typeface="+mn-lt"/>
              </a:rPr>
              <a:t>the</a:t>
            </a:r>
            <a:r>
              <a:rPr lang="de-DE" dirty="0">
                <a:ea typeface="+mn-lt"/>
                <a:cs typeface="+mn-lt"/>
              </a:rPr>
              <a:t> </a:t>
            </a:r>
            <a:r>
              <a:rPr lang="de-DE" dirty="0" err="1">
                <a:ea typeface="+mn-lt"/>
                <a:cs typeface="+mn-lt"/>
              </a:rPr>
              <a:t>levels</a:t>
            </a:r>
            <a:r>
              <a:rPr lang="de-DE" dirty="0">
                <a:ea typeface="+mn-lt"/>
                <a:cs typeface="+mn-lt"/>
              </a:rPr>
              <a:t> </a:t>
            </a:r>
            <a:r>
              <a:rPr lang="de-DE" dirty="0" err="1">
                <a:ea typeface="+mn-lt"/>
                <a:cs typeface="+mn-lt"/>
              </a:rPr>
              <a:t>of</a:t>
            </a:r>
            <a:r>
              <a:rPr lang="de-DE" dirty="0">
                <a:ea typeface="+mn-lt"/>
                <a:cs typeface="+mn-lt"/>
              </a:rPr>
              <a:t> material </a:t>
            </a:r>
            <a:r>
              <a:rPr lang="de-DE" dirty="0" err="1">
                <a:ea typeface="+mn-lt"/>
                <a:cs typeface="+mn-lt"/>
              </a:rPr>
              <a:t>culture</a:t>
            </a:r>
            <a:r>
              <a:rPr lang="de-DE" dirty="0">
                <a:ea typeface="+mn-lt"/>
                <a:cs typeface="+mn-lt"/>
              </a:rPr>
              <a:t> and </a:t>
            </a:r>
            <a:r>
              <a:rPr lang="de-DE" dirty="0" err="1">
                <a:ea typeface="+mn-lt"/>
                <a:cs typeface="+mn-lt"/>
              </a:rPr>
              <a:t>of</a:t>
            </a:r>
            <a:r>
              <a:rPr lang="de-DE" dirty="0">
                <a:ea typeface="+mn-lt"/>
                <a:cs typeface="+mn-lt"/>
              </a:rPr>
              <a:t> </a:t>
            </a:r>
            <a:r>
              <a:rPr lang="de-DE" dirty="0" err="1">
                <a:ea typeface="+mn-lt"/>
                <a:cs typeface="+mn-lt"/>
              </a:rPr>
              <a:t>representation</a:t>
            </a:r>
            <a:r>
              <a:rPr lang="de-DE" dirty="0">
                <a:ea typeface="+mn-lt"/>
                <a:cs typeface="+mn-lt"/>
              </a:rPr>
              <a:t>. </a:t>
            </a:r>
            <a:r>
              <a:rPr lang="de-DE" dirty="0" err="1">
                <a:ea typeface="+mn-lt"/>
                <a:cs typeface="+mn-lt"/>
              </a:rPr>
              <a:t>Postcolonialism</a:t>
            </a:r>
            <a:r>
              <a:rPr lang="de-DE" dirty="0">
                <a:ea typeface="+mn-lt"/>
                <a:cs typeface="+mn-lt"/>
              </a:rPr>
              <a:t> </a:t>
            </a:r>
            <a:r>
              <a:rPr lang="de-DE" dirty="0" err="1">
                <a:ea typeface="+mn-lt"/>
                <a:cs typeface="+mn-lt"/>
              </a:rPr>
              <a:t>often</a:t>
            </a:r>
            <a:r>
              <a:rPr lang="de-DE" dirty="0">
                <a:ea typeface="+mn-lt"/>
                <a:cs typeface="+mn-lt"/>
              </a:rPr>
              <a:t> </a:t>
            </a:r>
            <a:r>
              <a:rPr lang="de-DE" dirty="0" err="1">
                <a:ea typeface="+mn-lt"/>
                <a:cs typeface="+mn-lt"/>
              </a:rPr>
              <a:t>involves</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discussion</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experiences</a:t>
            </a:r>
            <a:r>
              <a:rPr lang="de-DE" dirty="0">
                <a:ea typeface="+mn-lt"/>
                <a:cs typeface="+mn-lt"/>
              </a:rPr>
              <a:t> such </a:t>
            </a:r>
            <a:r>
              <a:rPr lang="de-DE" dirty="0" err="1">
                <a:ea typeface="+mn-lt"/>
                <a:cs typeface="+mn-lt"/>
              </a:rPr>
              <a:t>as</a:t>
            </a:r>
            <a:r>
              <a:rPr lang="de-DE" dirty="0">
                <a:ea typeface="+mn-lt"/>
                <a:cs typeface="+mn-lt"/>
              </a:rPr>
              <a:t> </a:t>
            </a:r>
            <a:r>
              <a:rPr lang="de-DE" dirty="0" err="1">
                <a:ea typeface="+mn-lt"/>
                <a:cs typeface="+mn-lt"/>
              </a:rPr>
              <a:t>those</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slavery</a:t>
            </a:r>
            <a:r>
              <a:rPr lang="de-DE" dirty="0">
                <a:ea typeface="+mn-lt"/>
                <a:cs typeface="+mn-lt"/>
              </a:rPr>
              <a:t>, </a:t>
            </a:r>
            <a:r>
              <a:rPr lang="de-DE" dirty="0" err="1">
                <a:ea typeface="+mn-lt"/>
                <a:cs typeface="+mn-lt"/>
              </a:rPr>
              <a:t>migration</a:t>
            </a:r>
            <a:r>
              <a:rPr lang="de-DE" dirty="0">
                <a:ea typeface="+mn-lt"/>
                <a:cs typeface="+mn-lt"/>
              </a:rPr>
              <a:t>, </a:t>
            </a:r>
            <a:r>
              <a:rPr lang="de-DE" dirty="0" err="1">
                <a:ea typeface="+mn-lt"/>
                <a:cs typeface="+mn-lt"/>
              </a:rPr>
              <a:t>suppression</a:t>
            </a:r>
            <a:r>
              <a:rPr lang="de-DE" dirty="0">
                <a:ea typeface="+mn-lt"/>
                <a:cs typeface="+mn-lt"/>
              </a:rPr>
              <a:t> and </a:t>
            </a:r>
            <a:r>
              <a:rPr lang="de-DE" dirty="0" err="1">
                <a:ea typeface="+mn-lt"/>
                <a:cs typeface="+mn-lt"/>
              </a:rPr>
              <a:t>resistance</a:t>
            </a:r>
            <a:r>
              <a:rPr lang="de-DE" dirty="0">
                <a:ea typeface="+mn-lt"/>
                <a:cs typeface="+mn-lt"/>
              </a:rPr>
              <a:t>, </a:t>
            </a:r>
            <a:r>
              <a:rPr lang="de-DE" dirty="0" err="1">
                <a:ea typeface="+mn-lt"/>
                <a:cs typeface="+mn-lt"/>
              </a:rPr>
              <a:t>difference</a:t>
            </a:r>
            <a:r>
              <a:rPr lang="de-DE" dirty="0">
                <a:ea typeface="+mn-lt"/>
                <a:cs typeface="+mn-lt"/>
              </a:rPr>
              <a:t>, </a:t>
            </a:r>
            <a:r>
              <a:rPr lang="de-DE" dirty="0" err="1">
                <a:ea typeface="+mn-lt"/>
                <a:cs typeface="+mn-lt"/>
              </a:rPr>
              <a:t>race</a:t>
            </a:r>
            <a:r>
              <a:rPr lang="de-DE" dirty="0">
                <a:ea typeface="+mn-lt"/>
                <a:cs typeface="+mn-lt"/>
              </a:rPr>
              <a:t>, </a:t>
            </a:r>
            <a:r>
              <a:rPr lang="de-DE" dirty="0" err="1">
                <a:ea typeface="+mn-lt"/>
                <a:cs typeface="+mn-lt"/>
              </a:rPr>
              <a:t>gender</a:t>
            </a:r>
            <a:r>
              <a:rPr lang="de-DE" dirty="0">
                <a:ea typeface="+mn-lt"/>
                <a:cs typeface="+mn-lt"/>
              </a:rPr>
              <a:t>, </a:t>
            </a:r>
            <a:r>
              <a:rPr lang="de-DE" dirty="0" err="1">
                <a:ea typeface="+mn-lt"/>
                <a:cs typeface="+mn-lt"/>
              </a:rPr>
              <a:t>place</a:t>
            </a:r>
            <a:r>
              <a:rPr lang="de-DE" dirty="0">
                <a:ea typeface="+mn-lt"/>
                <a:cs typeface="+mn-lt"/>
              </a:rPr>
              <a:t> and </a:t>
            </a:r>
            <a:r>
              <a:rPr lang="de-DE" dirty="0" err="1">
                <a:ea typeface="+mn-lt"/>
                <a:cs typeface="+mn-lt"/>
              </a:rPr>
              <a:t>analysis</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responses</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discourses</a:t>
            </a:r>
            <a:r>
              <a:rPr lang="de-DE" dirty="0">
                <a:ea typeface="+mn-lt"/>
                <a:cs typeface="+mn-lt"/>
              </a:rPr>
              <a:t> </a:t>
            </a:r>
            <a:r>
              <a:rPr lang="de-DE" dirty="0" err="1">
                <a:ea typeface="+mn-lt"/>
                <a:cs typeface="+mn-lt"/>
              </a:rPr>
              <a:t>of</a:t>
            </a:r>
            <a:r>
              <a:rPr lang="de-DE" dirty="0">
                <a:ea typeface="+mn-lt"/>
                <a:cs typeface="+mn-lt"/>
              </a:rPr>
              <a:t> imperial Europe, such </a:t>
            </a:r>
            <a:r>
              <a:rPr lang="de-DE" dirty="0" err="1">
                <a:ea typeface="+mn-lt"/>
                <a:cs typeface="+mn-lt"/>
              </a:rPr>
              <a:t>as</a:t>
            </a:r>
            <a:r>
              <a:rPr lang="de-DE" dirty="0">
                <a:ea typeface="+mn-lt"/>
                <a:cs typeface="+mn-lt"/>
              </a:rPr>
              <a:t> </a:t>
            </a:r>
            <a:r>
              <a:rPr lang="de-DE" dirty="0" err="1">
                <a:ea typeface="+mn-lt"/>
                <a:cs typeface="+mn-lt"/>
              </a:rPr>
              <a:t>history</a:t>
            </a:r>
            <a:r>
              <a:rPr lang="de-DE" dirty="0">
                <a:ea typeface="+mn-lt"/>
                <a:cs typeface="+mn-lt"/>
              </a:rPr>
              <a:t>, </a:t>
            </a:r>
            <a:r>
              <a:rPr lang="de-DE" dirty="0" err="1">
                <a:ea typeface="+mn-lt"/>
                <a:cs typeface="+mn-lt"/>
              </a:rPr>
              <a:t>philosophy</a:t>
            </a:r>
            <a:r>
              <a:rPr lang="de-DE" dirty="0">
                <a:ea typeface="+mn-lt"/>
                <a:cs typeface="+mn-lt"/>
              </a:rPr>
              <a:t>, anthropology and </a:t>
            </a:r>
            <a:r>
              <a:rPr lang="de-DE" dirty="0" err="1">
                <a:ea typeface="+mn-lt"/>
                <a:cs typeface="+mn-lt"/>
              </a:rPr>
              <a:t>linguistics</a:t>
            </a:r>
            <a:r>
              <a:rPr lang="de-DE" dirty="0">
                <a:ea typeface="+mn-lt"/>
                <a:cs typeface="+mn-lt"/>
              </a:rPr>
              <a:t>." </a:t>
            </a:r>
            <a:r>
              <a:rPr lang="de-DE" sz="1100" dirty="0">
                <a:ea typeface="+mn-lt"/>
                <a:cs typeface="+mn-lt"/>
              </a:rPr>
              <a:t>- </a:t>
            </a:r>
            <a:r>
              <a:rPr lang="de-DE" sz="1100" dirty="0" err="1">
                <a:ea typeface="+mn-lt"/>
                <a:cs typeface="+mn-lt"/>
              </a:rPr>
              <a:t>Quayson</a:t>
            </a:r>
            <a:r>
              <a:rPr lang="de-DE" sz="1100" dirty="0">
                <a:ea typeface="+mn-lt"/>
                <a:cs typeface="+mn-lt"/>
              </a:rPr>
              <a:t>, </a:t>
            </a:r>
            <a:r>
              <a:rPr lang="de-DE" sz="1100" dirty="0" err="1">
                <a:ea typeface="+mn-lt"/>
                <a:cs typeface="+mn-lt"/>
              </a:rPr>
              <a:t>Ato</a:t>
            </a:r>
            <a:r>
              <a:rPr lang="de-DE" sz="1100" dirty="0">
                <a:ea typeface="+mn-lt"/>
                <a:cs typeface="+mn-lt"/>
              </a:rPr>
              <a:t>: </a:t>
            </a:r>
            <a:r>
              <a:rPr lang="de-DE" sz="1100" dirty="0" err="1">
                <a:ea typeface="+mn-lt"/>
                <a:cs typeface="+mn-lt"/>
              </a:rPr>
              <a:t>Postcolonialism</a:t>
            </a:r>
            <a:r>
              <a:rPr lang="de-DE" sz="1100" dirty="0">
                <a:ea typeface="+mn-lt"/>
                <a:cs typeface="+mn-lt"/>
              </a:rPr>
              <a:t>. [</a:t>
            </a:r>
            <a:r>
              <a:rPr lang="de-DE" sz="1100" dirty="0">
                <a:ea typeface="+mn-lt"/>
                <a:cs typeface="+mn-lt"/>
                <a:hlinkClick r:id="rId2"/>
              </a:rPr>
              <a:t>https://www.rep.routledge.com/articles/thematic/postcolonialism/v-1</a:t>
            </a:r>
            <a:r>
              <a:rPr lang="de-DE" sz="1100" dirty="0">
                <a:ea typeface="+mn-lt"/>
                <a:cs typeface="+mn-lt"/>
              </a:rPr>
              <a:t> Last Access: 24-01-2023, 11:23am]</a:t>
            </a:r>
            <a:endParaRPr lang="de-DE" sz="1100" dirty="0"/>
          </a:p>
        </p:txBody>
      </p:sp>
    </p:spTree>
    <p:extLst>
      <p:ext uri="{BB962C8B-B14F-4D97-AF65-F5344CB8AC3E}">
        <p14:creationId xmlns:p14="http://schemas.microsoft.com/office/powerpoint/2010/main" val="2920086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EABB-CB63-C1CF-2C11-9FA62EC8B67A}"/>
              </a:ext>
            </a:extLst>
          </p:cNvPr>
          <p:cNvSpPr>
            <a:spLocks noGrp="1"/>
          </p:cNvSpPr>
          <p:nvPr>
            <p:ph type="title"/>
          </p:nvPr>
        </p:nvSpPr>
        <p:spPr/>
        <p:txBody>
          <a:bodyPr/>
          <a:lstStyle/>
          <a:p>
            <a:r>
              <a:rPr lang="de-DE" dirty="0" err="1">
                <a:latin typeface="Batang"/>
                <a:ea typeface="Batang"/>
              </a:rPr>
              <a:t>postcolonialism</a:t>
            </a:r>
            <a:r>
              <a:rPr lang="de-DE" dirty="0">
                <a:latin typeface="Batang"/>
                <a:ea typeface="Batang"/>
              </a:rPr>
              <a:t> – </a:t>
            </a:r>
            <a:r>
              <a:rPr lang="de-DE" dirty="0" err="1">
                <a:latin typeface="Batang"/>
                <a:ea typeface="Batang"/>
              </a:rPr>
              <a:t>def</a:t>
            </a:r>
            <a:r>
              <a:rPr lang="de-DE" dirty="0">
                <a:latin typeface="Batang"/>
                <a:ea typeface="Batang"/>
              </a:rPr>
              <a:t>. 4</a:t>
            </a:r>
            <a:endParaRPr lang="de-DE" dirty="0"/>
          </a:p>
        </p:txBody>
      </p:sp>
      <p:sp>
        <p:nvSpPr>
          <p:cNvPr id="3" name="Inhaltsplatzhalter 2">
            <a:extLst>
              <a:ext uri="{FF2B5EF4-FFF2-40B4-BE49-F238E27FC236}">
                <a16:creationId xmlns:a16="http://schemas.microsoft.com/office/drawing/2014/main" id="{AD9A3616-6E6C-6C09-59A7-EB9B0392F55B}"/>
              </a:ext>
            </a:extLst>
          </p:cNvPr>
          <p:cNvSpPr>
            <a:spLocks noGrp="1"/>
          </p:cNvSpPr>
          <p:nvPr>
            <p:ph idx="1"/>
          </p:nvPr>
        </p:nvSpPr>
        <p:spPr/>
        <p:txBody>
          <a:bodyPr vert="horz" lIns="91440" tIns="45720" rIns="91440" bIns="45720" rtlCol="0" anchor="t">
            <a:normAutofit/>
          </a:bodyPr>
          <a:lstStyle/>
          <a:p>
            <a:r>
              <a:rPr lang="de-DE" dirty="0">
                <a:ea typeface="+mn-lt"/>
                <a:cs typeface="+mn-lt"/>
              </a:rPr>
              <a:t>"Edward </a:t>
            </a:r>
            <a:r>
              <a:rPr lang="de-DE" dirty="0" err="1">
                <a:ea typeface="+mn-lt"/>
                <a:cs typeface="+mn-lt"/>
              </a:rPr>
              <a:t>Said’s</a:t>
            </a:r>
            <a:r>
              <a:rPr lang="de-DE" dirty="0">
                <a:ea typeface="+mn-lt"/>
                <a:cs typeface="+mn-lt"/>
              </a:rPr>
              <a:t> </a:t>
            </a:r>
            <a:r>
              <a:rPr lang="de-DE" i="1" dirty="0">
                <a:ea typeface="+mn-lt"/>
                <a:cs typeface="+mn-lt"/>
                <a:hlinkClick r:id="rId2"/>
              </a:rPr>
              <a:t>Orientalism</a:t>
            </a:r>
            <a:r>
              <a:rPr lang="de-DE" dirty="0">
                <a:ea typeface="+mn-lt"/>
                <a:cs typeface="+mn-lt"/>
              </a:rPr>
              <a:t> (1978). In </a:t>
            </a:r>
            <a:r>
              <a:rPr lang="de-DE" dirty="0" err="1">
                <a:ea typeface="+mn-lt"/>
                <a:cs typeface="+mn-lt"/>
              </a:rPr>
              <a:t>this</a:t>
            </a:r>
            <a:r>
              <a:rPr lang="de-DE" dirty="0">
                <a:ea typeface="+mn-lt"/>
                <a:cs typeface="+mn-lt"/>
              </a:rPr>
              <a:t> </a:t>
            </a:r>
            <a:r>
              <a:rPr lang="de-DE" dirty="0" err="1">
                <a:ea typeface="+mn-lt"/>
                <a:cs typeface="+mn-lt"/>
              </a:rPr>
              <a:t>work</a:t>
            </a:r>
            <a:r>
              <a:rPr lang="de-DE" dirty="0">
                <a:ea typeface="+mn-lt"/>
                <a:cs typeface="+mn-lt"/>
              </a:rPr>
              <a:t>, Said </a:t>
            </a:r>
            <a:r>
              <a:rPr lang="de-DE" dirty="0" err="1">
                <a:ea typeface="+mn-lt"/>
                <a:cs typeface="+mn-lt"/>
              </a:rPr>
              <a:t>demonstrates</a:t>
            </a:r>
            <a:r>
              <a:rPr lang="de-DE" dirty="0">
                <a:ea typeface="+mn-lt"/>
                <a:cs typeface="+mn-lt"/>
              </a:rPr>
              <a:t> </a:t>
            </a:r>
            <a:r>
              <a:rPr lang="de-DE" dirty="0" err="1">
                <a:ea typeface="+mn-lt"/>
                <a:cs typeface="+mn-lt"/>
              </a:rPr>
              <a:t>how</a:t>
            </a:r>
            <a:r>
              <a:rPr lang="de-DE" dirty="0">
                <a:ea typeface="+mn-lt"/>
                <a:cs typeface="+mn-lt"/>
              </a:rPr>
              <a:t> </a:t>
            </a:r>
            <a:r>
              <a:rPr lang="de-DE" dirty="0" err="1">
                <a:ea typeface="+mn-lt"/>
                <a:cs typeface="+mn-lt"/>
              </a:rPr>
              <a:t>the</a:t>
            </a:r>
            <a:r>
              <a:rPr lang="de-DE" dirty="0">
                <a:ea typeface="+mn-lt"/>
                <a:cs typeface="+mn-lt"/>
              </a:rPr>
              <a:t> West, via </a:t>
            </a:r>
            <a:r>
              <a:rPr lang="de-DE" dirty="0" err="1">
                <a:ea typeface="+mn-lt"/>
                <a:cs typeface="+mn-lt"/>
              </a:rPr>
              <a:t>journalism</a:t>
            </a:r>
            <a:r>
              <a:rPr lang="de-DE" dirty="0">
                <a:ea typeface="+mn-lt"/>
                <a:cs typeface="+mn-lt"/>
              </a:rPr>
              <a:t>, </a:t>
            </a:r>
            <a:r>
              <a:rPr lang="de-DE" dirty="0" err="1">
                <a:ea typeface="+mn-lt"/>
                <a:cs typeface="+mn-lt"/>
              </a:rPr>
              <a:t>literature</a:t>
            </a:r>
            <a:r>
              <a:rPr lang="de-DE" dirty="0">
                <a:ea typeface="+mn-lt"/>
                <a:cs typeface="+mn-lt"/>
              </a:rPr>
              <a:t>, </a:t>
            </a:r>
            <a:r>
              <a:rPr lang="de-DE" dirty="0" err="1">
                <a:ea typeface="+mn-lt"/>
                <a:cs typeface="+mn-lt"/>
              </a:rPr>
              <a:t>academia</a:t>
            </a:r>
            <a:r>
              <a:rPr lang="de-DE" dirty="0">
                <a:ea typeface="+mn-lt"/>
                <a:cs typeface="+mn-lt"/>
              </a:rPr>
              <a:t> and </a:t>
            </a:r>
            <a:r>
              <a:rPr lang="de-DE" dirty="0" err="1">
                <a:ea typeface="+mn-lt"/>
                <a:cs typeface="+mn-lt"/>
              </a:rPr>
              <a:t>other</a:t>
            </a:r>
            <a:r>
              <a:rPr lang="de-DE" dirty="0">
                <a:ea typeface="+mn-lt"/>
                <a:cs typeface="+mn-lt"/>
              </a:rPr>
              <a:t> </a:t>
            </a:r>
            <a:r>
              <a:rPr lang="de-DE" dirty="0" err="1">
                <a:ea typeface="+mn-lt"/>
                <a:cs typeface="+mn-lt"/>
              </a:rPr>
              <a:t>cultural</a:t>
            </a:r>
            <a:r>
              <a:rPr lang="de-DE" dirty="0">
                <a:ea typeface="+mn-lt"/>
                <a:cs typeface="+mn-lt"/>
              </a:rPr>
              <a:t> </a:t>
            </a:r>
            <a:r>
              <a:rPr lang="de-DE" dirty="0" err="1">
                <a:ea typeface="+mn-lt"/>
                <a:cs typeface="+mn-lt"/>
              </a:rPr>
              <a:t>forms</a:t>
            </a:r>
            <a:r>
              <a:rPr lang="de-DE" dirty="0">
                <a:ea typeface="+mn-lt"/>
                <a:cs typeface="+mn-lt"/>
              </a:rPr>
              <a:t>, </a:t>
            </a:r>
            <a:r>
              <a:rPr lang="de-DE" dirty="0" err="1">
                <a:ea typeface="+mn-lt"/>
                <a:cs typeface="+mn-lt"/>
              </a:rPr>
              <a:t>has</a:t>
            </a:r>
            <a:r>
              <a:rPr lang="de-DE" dirty="0">
                <a:ea typeface="+mn-lt"/>
                <a:cs typeface="+mn-lt"/>
              </a:rPr>
              <a:t> </a:t>
            </a:r>
            <a:r>
              <a:rPr lang="de-DE" dirty="0" err="1">
                <a:ea typeface="+mn-lt"/>
                <a:cs typeface="+mn-lt"/>
              </a:rPr>
              <a:t>constructed</a:t>
            </a:r>
            <a:r>
              <a:rPr lang="de-DE" dirty="0">
                <a:ea typeface="+mn-lt"/>
                <a:cs typeface="+mn-lt"/>
              </a:rPr>
              <a:t> an </a:t>
            </a:r>
            <a:r>
              <a:rPr lang="de-DE" dirty="0" err="1">
                <a:ea typeface="+mn-lt"/>
                <a:cs typeface="+mn-lt"/>
              </a:rPr>
              <a:t>image</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the</a:t>
            </a:r>
            <a:r>
              <a:rPr lang="de-DE" dirty="0">
                <a:ea typeface="+mn-lt"/>
                <a:cs typeface="+mn-lt"/>
              </a:rPr>
              <a:t> East (Said </a:t>
            </a:r>
            <a:r>
              <a:rPr lang="de-DE" dirty="0" err="1">
                <a:ea typeface="+mn-lt"/>
                <a:cs typeface="+mn-lt"/>
              </a:rPr>
              <a:t>refers</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this</a:t>
            </a:r>
            <a:r>
              <a:rPr lang="de-DE" dirty="0">
                <a:ea typeface="+mn-lt"/>
                <a:cs typeface="+mn-lt"/>
              </a:rPr>
              <a:t> </a:t>
            </a:r>
            <a:r>
              <a:rPr lang="de-DE" dirty="0" err="1">
                <a:ea typeface="+mn-lt"/>
                <a:cs typeface="+mn-lt"/>
              </a:rPr>
              <a:t>as</a:t>
            </a:r>
            <a:r>
              <a:rPr lang="de-DE" dirty="0">
                <a:ea typeface="+mn-lt"/>
                <a:cs typeface="+mn-lt"/>
              </a:rPr>
              <a:t> ‘</a:t>
            </a:r>
            <a:r>
              <a:rPr lang="de-DE" dirty="0" err="1">
                <a:ea typeface="+mn-lt"/>
                <a:cs typeface="+mn-lt"/>
              </a:rPr>
              <a:t>the</a:t>
            </a:r>
            <a:r>
              <a:rPr lang="de-DE" dirty="0">
                <a:ea typeface="+mn-lt"/>
                <a:cs typeface="+mn-lt"/>
              </a:rPr>
              <a:t> Orient’) </a:t>
            </a:r>
            <a:r>
              <a:rPr lang="de-DE" dirty="0" err="1">
                <a:ea typeface="+mn-lt"/>
                <a:cs typeface="+mn-lt"/>
              </a:rPr>
              <a:t>as</a:t>
            </a:r>
            <a:r>
              <a:rPr lang="de-DE" dirty="0">
                <a:ea typeface="+mn-lt"/>
                <a:cs typeface="+mn-lt"/>
              </a:rPr>
              <a:t> </a:t>
            </a:r>
            <a:r>
              <a:rPr lang="de-DE" dirty="0" err="1">
                <a:ea typeface="+mn-lt"/>
                <a:cs typeface="+mn-lt"/>
              </a:rPr>
              <a:t>barbaric</a:t>
            </a:r>
            <a:r>
              <a:rPr lang="de-DE" dirty="0">
                <a:ea typeface="+mn-lt"/>
                <a:cs typeface="+mn-lt"/>
              </a:rPr>
              <a:t> and </a:t>
            </a:r>
            <a:r>
              <a:rPr lang="de-DE" dirty="0" err="1">
                <a:ea typeface="+mn-lt"/>
                <a:cs typeface="+mn-lt"/>
              </a:rPr>
              <a:t>degenerate</a:t>
            </a:r>
            <a:r>
              <a:rPr lang="de-DE" dirty="0">
                <a:ea typeface="+mn-lt"/>
                <a:cs typeface="+mn-lt"/>
              </a:rPr>
              <a:t>. As Said </a:t>
            </a:r>
            <a:r>
              <a:rPr lang="de-DE" dirty="0" err="1">
                <a:ea typeface="+mn-lt"/>
                <a:cs typeface="+mn-lt"/>
              </a:rPr>
              <a:t>puts</a:t>
            </a:r>
            <a:r>
              <a:rPr lang="de-DE" dirty="0">
                <a:ea typeface="+mn-lt"/>
                <a:cs typeface="+mn-lt"/>
              </a:rPr>
              <a:t> </a:t>
            </a:r>
            <a:r>
              <a:rPr lang="de-DE" dirty="0" err="1">
                <a:ea typeface="+mn-lt"/>
                <a:cs typeface="+mn-lt"/>
              </a:rPr>
              <a:t>it</a:t>
            </a:r>
            <a:r>
              <a:rPr lang="de-DE" dirty="0">
                <a:ea typeface="+mn-lt"/>
                <a:cs typeface="+mn-lt"/>
              </a:rPr>
              <a:t>, </a:t>
            </a:r>
            <a:r>
              <a:rPr lang="de-DE" dirty="0" err="1">
                <a:ea typeface="+mn-lt"/>
                <a:cs typeface="+mn-lt"/>
              </a:rPr>
              <a:t>Orientalism</a:t>
            </a:r>
            <a:r>
              <a:rPr lang="de-DE" dirty="0">
                <a:ea typeface="+mn-lt"/>
                <a:cs typeface="+mn-lt"/>
              </a:rPr>
              <a:t> </a:t>
            </a:r>
            <a:r>
              <a:rPr lang="de-DE" dirty="0" err="1">
                <a:ea typeface="+mn-lt"/>
                <a:cs typeface="+mn-lt"/>
              </a:rPr>
              <a:t>is</a:t>
            </a:r>
            <a:r>
              <a:rPr lang="de-DE" dirty="0">
                <a:ea typeface="+mn-lt"/>
                <a:cs typeface="+mn-lt"/>
              </a:rPr>
              <a:t> ‘a Western style </a:t>
            </a:r>
            <a:r>
              <a:rPr lang="de-DE" dirty="0" err="1">
                <a:ea typeface="+mn-lt"/>
                <a:cs typeface="+mn-lt"/>
              </a:rPr>
              <a:t>for</a:t>
            </a:r>
            <a:r>
              <a:rPr lang="de-DE" dirty="0">
                <a:ea typeface="+mn-lt"/>
                <a:cs typeface="+mn-lt"/>
              </a:rPr>
              <a:t> </a:t>
            </a:r>
            <a:r>
              <a:rPr lang="de-DE" dirty="0" err="1">
                <a:ea typeface="+mn-lt"/>
                <a:cs typeface="+mn-lt"/>
              </a:rPr>
              <a:t>dominating</a:t>
            </a:r>
            <a:r>
              <a:rPr lang="de-DE" dirty="0">
                <a:ea typeface="+mn-lt"/>
                <a:cs typeface="+mn-lt"/>
              </a:rPr>
              <a:t>, </a:t>
            </a:r>
            <a:r>
              <a:rPr lang="de-DE" dirty="0" err="1">
                <a:ea typeface="+mn-lt"/>
                <a:cs typeface="+mn-lt"/>
              </a:rPr>
              <a:t>restructuring</a:t>
            </a:r>
            <a:r>
              <a:rPr lang="de-DE" dirty="0">
                <a:ea typeface="+mn-lt"/>
                <a:cs typeface="+mn-lt"/>
              </a:rPr>
              <a:t>, and </a:t>
            </a:r>
            <a:r>
              <a:rPr lang="de-DE" dirty="0" err="1">
                <a:ea typeface="+mn-lt"/>
                <a:cs typeface="+mn-lt"/>
              </a:rPr>
              <a:t>having</a:t>
            </a:r>
            <a:r>
              <a:rPr lang="de-DE" dirty="0">
                <a:ea typeface="+mn-lt"/>
                <a:cs typeface="+mn-lt"/>
              </a:rPr>
              <a:t> </a:t>
            </a:r>
            <a:r>
              <a:rPr lang="de-DE" dirty="0" err="1">
                <a:ea typeface="+mn-lt"/>
                <a:cs typeface="+mn-lt"/>
              </a:rPr>
              <a:t>authority</a:t>
            </a:r>
            <a:r>
              <a:rPr lang="de-DE" dirty="0">
                <a:ea typeface="+mn-lt"/>
                <a:cs typeface="+mn-lt"/>
              </a:rPr>
              <a:t> </a:t>
            </a:r>
            <a:r>
              <a:rPr lang="de-DE" dirty="0" err="1">
                <a:ea typeface="+mn-lt"/>
                <a:cs typeface="+mn-lt"/>
              </a:rPr>
              <a:t>over</a:t>
            </a:r>
            <a:r>
              <a:rPr lang="de-DE" dirty="0">
                <a:ea typeface="+mn-lt"/>
                <a:cs typeface="+mn-lt"/>
              </a:rPr>
              <a:t> </a:t>
            </a:r>
            <a:r>
              <a:rPr lang="de-DE" dirty="0" err="1">
                <a:ea typeface="+mn-lt"/>
                <a:cs typeface="+mn-lt"/>
              </a:rPr>
              <a:t>the</a:t>
            </a:r>
            <a:r>
              <a:rPr lang="de-DE" dirty="0">
                <a:ea typeface="+mn-lt"/>
                <a:cs typeface="+mn-lt"/>
              </a:rPr>
              <a:t> Orient’. Due </a:t>
            </a:r>
            <a:r>
              <a:rPr lang="de-DE" dirty="0" err="1">
                <a:ea typeface="+mn-lt"/>
                <a:cs typeface="+mn-lt"/>
              </a:rPr>
              <a:t>to</a:t>
            </a:r>
            <a:r>
              <a:rPr lang="de-DE" dirty="0">
                <a:ea typeface="+mn-lt"/>
                <a:cs typeface="+mn-lt"/>
              </a:rPr>
              <a:t> </a:t>
            </a:r>
            <a:r>
              <a:rPr lang="de-DE" dirty="0" err="1">
                <a:ea typeface="+mn-lt"/>
                <a:cs typeface="+mn-lt"/>
              </a:rPr>
              <a:t>its</a:t>
            </a:r>
            <a:r>
              <a:rPr lang="de-DE" dirty="0">
                <a:ea typeface="+mn-lt"/>
                <a:cs typeface="+mn-lt"/>
              </a:rPr>
              <a:t> </a:t>
            </a:r>
            <a:r>
              <a:rPr lang="de-DE" dirty="0" err="1">
                <a:ea typeface="+mn-lt"/>
                <a:cs typeface="+mn-lt"/>
              </a:rPr>
              <a:t>political</a:t>
            </a:r>
            <a:r>
              <a:rPr lang="de-DE" dirty="0">
                <a:ea typeface="+mn-lt"/>
                <a:cs typeface="+mn-lt"/>
              </a:rPr>
              <a:t> and </a:t>
            </a:r>
            <a:r>
              <a:rPr lang="de-DE" dirty="0" err="1">
                <a:ea typeface="+mn-lt"/>
                <a:cs typeface="+mn-lt"/>
              </a:rPr>
              <a:t>economic</a:t>
            </a:r>
            <a:r>
              <a:rPr lang="de-DE" dirty="0">
                <a:ea typeface="+mn-lt"/>
                <a:cs typeface="+mn-lt"/>
              </a:rPr>
              <a:t> power, </a:t>
            </a:r>
            <a:r>
              <a:rPr lang="de-DE" dirty="0" err="1">
                <a:ea typeface="+mn-lt"/>
                <a:cs typeface="+mn-lt"/>
              </a:rPr>
              <a:t>the</a:t>
            </a:r>
            <a:r>
              <a:rPr lang="de-DE" dirty="0">
                <a:ea typeface="+mn-lt"/>
                <a:cs typeface="+mn-lt"/>
              </a:rPr>
              <a:t> West </a:t>
            </a:r>
            <a:r>
              <a:rPr lang="de-DE" dirty="0" err="1">
                <a:ea typeface="+mn-lt"/>
                <a:cs typeface="+mn-lt"/>
              </a:rPr>
              <a:t>is</a:t>
            </a:r>
            <a:r>
              <a:rPr lang="de-DE" dirty="0">
                <a:ea typeface="+mn-lt"/>
                <a:cs typeface="+mn-lt"/>
              </a:rPr>
              <a:t> </a:t>
            </a:r>
            <a:r>
              <a:rPr lang="de-DE" dirty="0" err="1">
                <a:ea typeface="+mn-lt"/>
                <a:cs typeface="+mn-lt"/>
              </a:rPr>
              <a:t>able</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represent</a:t>
            </a:r>
            <a:r>
              <a:rPr lang="de-DE" dirty="0">
                <a:ea typeface="+mn-lt"/>
                <a:cs typeface="+mn-lt"/>
              </a:rPr>
              <a:t> and </a:t>
            </a:r>
            <a:r>
              <a:rPr lang="de-DE" dirty="0" err="1">
                <a:ea typeface="+mn-lt"/>
                <a:cs typeface="+mn-lt"/>
              </a:rPr>
              <a:t>control</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way</a:t>
            </a:r>
            <a:r>
              <a:rPr lang="de-DE" dirty="0">
                <a:ea typeface="+mn-lt"/>
                <a:cs typeface="+mn-lt"/>
              </a:rPr>
              <a:t> </a:t>
            </a:r>
            <a:r>
              <a:rPr lang="de-DE" dirty="0" err="1">
                <a:ea typeface="+mn-lt"/>
                <a:cs typeface="+mn-lt"/>
              </a:rPr>
              <a:t>that</a:t>
            </a:r>
            <a:r>
              <a:rPr lang="de-DE" dirty="0">
                <a:ea typeface="+mn-lt"/>
                <a:cs typeface="+mn-lt"/>
              </a:rPr>
              <a:t> </a:t>
            </a:r>
            <a:r>
              <a:rPr lang="de-DE" dirty="0" err="1">
                <a:ea typeface="+mn-lt"/>
                <a:cs typeface="+mn-lt"/>
              </a:rPr>
              <a:t>the</a:t>
            </a:r>
            <a:r>
              <a:rPr lang="de-DE" dirty="0">
                <a:ea typeface="+mn-lt"/>
                <a:cs typeface="+mn-lt"/>
              </a:rPr>
              <a:t> East </a:t>
            </a:r>
            <a:r>
              <a:rPr lang="de-DE" dirty="0" err="1">
                <a:ea typeface="+mn-lt"/>
                <a:cs typeface="+mn-lt"/>
              </a:rPr>
              <a:t>is</a:t>
            </a:r>
            <a:r>
              <a:rPr lang="de-DE" dirty="0">
                <a:ea typeface="+mn-lt"/>
                <a:cs typeface="+mn-lt"/>
              </a:rPr>
              <a:t> </a:t>
            </a:r>
            <a:r>
              <a:rPr lang="de-DE" dirty="0" err="1">
                <a:ea typeface="+mn-lt"/>
                <a:cs typeface="+mn-lt"/>
              </a:rPr>
              <a:t>perceived</a:t>
            </a:r>
            <a:r>
              <a:rPr lang="de-DE" dirty="0">
                <a:ea typeface="+mn-lt"/>
                <a:cs typeface="+mn-lt"/>
              </a:rPr>
              <a:t>. In Western renditions, the East becomes exotic, uncivilised, the antithesis of the rational and </a:t>
            </a:r>
            <a:r>
              <a:rPr lang="de-DE" dirty="0" err="1">
                <a:ea typeface="+mn-lt"/>
                <a:cs typeface="+mn-lt"/>
              </a:rPr>
              <a:t>civilised</a:t>
            </a:r>
            <a:r>
              <a:rPr lang="de-DE" dirty="0">
                <a:ea typeface="+mn-lt"/>
                <a:cs typeface="+mn-lt"/>
              </a:rPr>
              <a:t> West (</a:t>
            </a:r>
            <a:r>
              <a:rPr lang="de-DE" dirty="0" err="1">
                <a:ea typeface="+mn-lt"/>
                <a:cs typeface="+mn-lt"/>
              </a:rPr>
              <a:t>otherwise</a:t>
            </a:r>
            <a:r>
              <a:rPr lang="de-DE" dirty="0">
                <a:ea typeface="+mn-lt"/>
                <a:cs typeface="+mn-lt"/>
              </a:rPr>
              <a:t> </a:t>
            </a:r>
            <a:r>
              <a:rPr lang="de-DE" dirty="0" err="1">
                <a:ea typeface="+mn-lt"/>
                <a:cs typeface="+mn-lt"/>
              </a:rPr>
              <a:t>known</a:t>
            </a:r>
            <a:r>
              <a:rPr lang="de-DE" dirty="0">
                <a:ea typeface="+mn-lt"/>
                <a:cs typeface="+mn-lt"/>
              </a:rPr>
              <a:t> </a:t>
            </a:r>
            <a:r>
              <a:rPr lang="de-DE" dirty="0" err="1">
                <a:ea typeface="+mn-lt"/>
                <a:cs typeface="+mn-lt"/>
              </a:rPr>
              <a:t>as</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Occident</a:t>
            </a:r>
            <a:r>
              <a:rPr lang="de-DE" dirty="0">
                <a:ea typeface="+mn-lt"/>
                <a:cs typeface="+mn-lt"/>
              </a:rPr>
              <a:t>). The </a:t>
            </a:r>
            <a:r>
              <a:rPr lang="de-DE" dirty="0" err="1">
                <a:ea typeface="+mn-lt"/>
                <a:cs typeface="+mn-lt"/>
              </a:rPr>
              <a:t>impacts</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colonialism</a:t>
            </a:r>
            <a:r>
              <a:rPr lang="de-DE" dirty="0">
                <a:ea typeface="+mn-lt"/>
                <a:cs typeface="+mn-lt"/>
              </a:rPr>
              <a:t> </a:t>
            </a:r>
            <a:r>
              <a:rPr lang="de-DE" dirty="0" err="1">
                <a:ea typeface="+mn-lt"/>
                <a:cs typeface="+mn-lt"/>
              </a:rPr>
              <a:t>continue</a:t>
            </a:r>
            <a:r>
              <a:rPr lang="de-DE" dirty="0">
                <a:ea typeface="+mn-lt"/>
                <a:cs typeface="+mn-lt"/>
              </a:rPr>
              <a:t> </a:t>
            </a:r>
            <a:r>
              <a:rPr lang="de-DE" dirty="0" err="1">
                <a:ea typeface="+mn-lt"/>
                <a:cs typeface="+mn-lt"/>
              </a:rPr>
              <a:t>as</a:t>
            </a:r>
            <a:r>
              <a:rPr lang="de-DE" dirty="0">
                <a:ea typeface="+mn-lt"/>
                <a:cs typeface="+mn-lt"/>
              </a:rPr>
              <a:t> </a:t>
            </a:r>
            <a:r>
              <a:rPr lang="de-DE" dirty="0" err="1">
                <a:ea typeface="+mn-lt"/>
                <a:cs typeface="+mn-lt"/>
              </a:rPr>
              <a:t>these</a:t>
            </a:r>
            <a:r>
              <a:rPr lang="de-DE" dirty="0">
                <a:ea typeface="+mn-lt"/>
                <a:cs typeface="+mn-lt"/>
              </a:rPr>
              <a:t> </a:t>
            </a:r>
            <a:r>
              <a:rPr lang="de-DE" dirty="0" err="1">
                <a:ea typeface="+mn-lt"/>
                <a:cs typeface="+mn-lt"/>
              </a:rPr>
              <a:t>representations</a:t>
            </a:r>
            <a:r>
              <a:rPr lang="de-DE" dirty="0">
                <a:ea typeface="+mn-lt"/>
                <a:cs typeface="+mn-lt"/>
              </a:rPr>
              <a:t> </a:t>
            </a:r>
            <a:r>
              <a:rPr lang="de-DE" dirty="0" err="1">
                <a:ea typeface="+mn-lt"/>
                <a:cs typeface="+mn-lt"/>
              </a:rPr>
              <a:t>endure</a:t>
            </a:r>
            <a:r>
              <a:rPr lang="de-DE" dirty="0">
                <a:ea typeface="+mn-lt"/>
                <a:cs typeface="+mn-lt"/>
              </a:rPr>
              <a:t> </a:t>
            </a:r>
            <a:r>
              <a:rPr lang="de-DE" dirty="0" err="1">
                <a:ea typeface="+mn-lt"/>
                <a:cs typeface="+mn-lt"/>
              </a:rPr>
              <a:t>through</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centuries</a:t>
            </a:r>
            <a:r>
              <a:rPr lang="de-DE" dirty="0">
                <a:ea typeface="+mn-lt"/>
                <a:cs typeface="+mn-lt"/>
              </a:rPr>
              <a:t> and </a:t>
            </a:r>
            <a:r>
              <a:rPr lang="de-DE" dirty="0" err="1">
                <a:ea typeface="+mn-lt"/>
                <a:cs typeface="+mn-lt"/>
              </a:rPr>
              <a:t>continue</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impact</a:t>
            </a:r>
            <a:r>
              <a:rPr lang="de-DE" dirty="0">
                <a:ea typeface="+mn-lt"/>
                <a:cs typeface="+mn-lt"/>
              </a:rPr>
              <a:t> </a:t>
            </a:r>
            <a:r>
              <a:rPr lang="de-DE" dirty="0" err="1">
                <a:ea typeface="+mn-lt"/>
                <a:cs typeface="+mn-lt"/>
              </a:rPr>
              <a:t>the</a:t>
            </a:r>
            <a:r>
              <a:rPr lang="de-DE" dirty="0">
                <a:ea typeface="+mn-lt"/>
                <a:cs typeface="+mn-lt"/>
              </a:rPr>
              <a:t> material </a:t>
            </a:r>
            <a:r>
              <a:rPr lang="de-DE" dirty="0" err="1">
                <a:ea typeface="+mn-lt"/>
                <a:cs typeface="+mn-lt"/>
              </a:rPr>
              <a:t>reality</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those</a:t>
            </a:r>
            <a:r>
              <a:rPr lang="de-DE" dirty="0">
                <a:ea typeface="+mn-lt"/>
                <a:cs typeface="+mn-lt"/>
              </a:rPr>
              <a:t> </a:t>
            </a:r>
            <a:r>
              <a:rPr lang="de-DE" dirty="0" err="1">
                <a:ea typeface="+mn-lt"/>
                <a:cs typeface="+mn-lt"/>
              </a:rPr>
              <a:t>living</a:t>
            </a:r>
            <a:r>
              <a:rPr lang="de-DE" dirty="0">
                <a:ea typeface="+mn-lt"/>
                <a:cs typeface="+mn-lt"/>
              </a:rPr>
              <a:t> outside </a:t>
            </a:r>
            <a:r>
              <a:rPr lang="de-DE" dirty="0" err="1">
                <a:ea typeface="+mn-lt"/>
                <a:cs typeface="+mn-lt"/>
              </a:rPr>
              <a:t>the</a:t>
            </a:r>
            <a:r>
              <a:rPr lang="de-DE" dirty="0">
                <a:ea typeface="+mn-lt"/>
                <a:cs typeface="+mn-lt"/>
              </a:rPr>
              <a:t> West."</a:t>
            </a:r>
            <a:r>
              <a:rPr lang="de-DE" sz="1100" dirty="0">
                <a:ea typeface="+mn-lt"/>
                <a:cs typeface="+mn-lt"/>
              </a:rPr>
              <a:t> -https://www.perlego.com/knowledge/study-guides/what-is-postcolonialism/ [Last Access: 13-02-2023, 9:24 am]</a:t>
            </a:r>
          </a:p>
          <a:p>
            <a:endParaRPr lang="de-DE" sz="1100" dirty="0"/>
          </a:p>
        </p:txBody>
      </p:sp>
    </p:spTree>
    <p:extLst>
      <p:ext uri="{BB962C8B-B14F-4D97-AF65-F5344CB8AC3E}">
        <p14:creationId xmlns:p14="http://schemas.microsoft.com/office/powerpoint/2010/main" val="2438413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1CAC72-C8BD-23D4-D1E5-98C792BCCAF3}"/>
              </a:ext>
            </a:extLst>
          </p:cNvPr>
          <p:cNvSpPr>
            <a:spLocks noGrp="1"/>
          </p:cNvSpPr>
          <p:nvPr>
            <p:ph type="title"/>
          </p:nvPr>
        </p:nvSpPr>
        <p:spPr/>
        <p:txBody>
          <a:bodyPr/>
          <a:lstStyle/>
          <a:p>
            <a:r>
              <a:rPr lang="de-DE" dirty="0" err="1">
                <a:latin typeface="Batang"/>
                <a:ea typeface="Batang"/>
              </a:rPr>
              <a:t>cultural</a:t>
            </a:r>
            <a:r>
              <a:rPr lang="de-DE" dirty="0">
                <a:latin typeface="Batang"/>
                <a:ea typeface="Batang"/>
              </a:rPr>
              <a:t> </a:t>
            </a:r>
            <a:r>
              <a:rPr lang="de-DE" dirty="0" err="1">
                <a:latin typeface="Batang"/>
                <a:ea typeface="Batang"/>
              </a:rPr>
              <a:t>appropriation</a:t>
            </a:r>
            <a:endParaRPr lang="de-DE" dirty="0" err="1"/>
          </a:p>
        </p:txBody>
      </p:sp>
      <p:sp>
        <p:nvSpPr>
          <p:cNvPr id="3" name="Inhaltsplatzhalter 2">
            <a:extLst>
              <a:ext uri="{FF2B5EF4-FFF2-40B4-BE49-F238E27FC236}">
                <a16:creationId xmlns:a16="http://schemas.microsoft.com/office/drawing/2014/main" id="{60B62B3F-5DC6-1A53-3562-E9D82F4B46E6}"/>
              </a:ext>
            </a:extLst>
          </p:cNvPr>
          <p:cNvSpPr>
            <a:spLocks noGrp="1"/>
          </p:cNvSpPr>
          <p:nvPr>
            <p:ph idx="1"/>
          </p:nvPr>
        </p:nvSpPr>
        <p:spPr>
          <a:xfrm>
            <a:off x="571499" y="1943985"/>
            <a:ext cx="11050404" cy="4042690"/>
          </a:xfrm>
        </p:spPr>
        <p:txBody>
          <a:bodyPr vert="horz" lIns="91440" tIns="45720" rIns="91440" bIns="45720" rtlCol="0" anchor="t">
            <a:normAutofit fontScale="92500" lnSpcReduction="20000"/>
          </a:bodyPr>
          <a:lstStyle/>
          <a:p>
            <a:r>
              <a:rPr lang="de-DE" dirty="0">
                <a:ea typeface="+mn-lt"/>
                <a:cs typeface="+mn-lt"/>
              </a:rPr>
              <a:t>"Cultural </a:t>
            </a:r>
            <a:r>
              <a:rPr lang="de-DE" dirty="0" err="1">
                <a:ea typeface="+mn-lt"/>
                <a:cs typeface="+mn-lt"/>
              </a:rPr>
              <a:t>appropriation</a:t>
            </a:r>
            <a:r>
              <a:rPr lang="de-DE" dirty="0">
                <a:ea typeface="+mn-lt"/>
                <a:cs typeface="+mn-lt"/>
              </a:rPr>
              <a:t> </a:t>
            </a:r>
            <a:r>
              <a:rPr lang="de-DE" dirty="0" err="1">
                <a:ea typeface="+mn-lt"/>
                <a:cs typeface="+mn-lt"/>
              </a:rPr>
              <a:t>is</a:t>
            </a:r>
            <a:r>
              <a:rPr lang="de-DE" dirty="0">
                <a:ea typeface="+mn-lt"/>
                <a:cs typeface="+mn-lt"/>
              </a:rPr>
              <a:t> </a:t>
            </a:r>
            <a:r>
              <a:rPr lang="de-DE" dirty="0" err="1">
                <a:ea typeface="+mn-lt"/>
                <a:cs typeface="+mn-lt"/>
              </a:rPr>
              <a:t>when</a:t>
            </a:r>
            <a:r>
              <a:rPr lang="de-DE" dirty="0">
                <a:ea typeface="+mn-lt"/>
                <a:cs typeface="+mn-lt"/>
              </a:rPr>
              <a:t> </a:t>
            </a:r>
            <a:r>
              <a:rPr lang="de-DE" dirty="0" err="1">
                <a:ea typeface="+mn-lt"/>
                <a:cs typeface="+mn-lt"/>
              </a:rPr>
              <a:t>someone</a:t>
            </a:r>
            <a:r>
              <a:rPr lang="de-DE" dirty="0">
                <a:ea typeface="+mn-lt"/>
                <a:cs typeface="+mn-lt"/>
              </a:rPr>
              <a:t> </a:t>
            </a:r>
            <a:r>
              <a:rPr lang="de-DE" dirty="0" err="1">
                <a:ea typeface="+mn-lt"/>
                <a:cs typeface="+mn-lt"/>
              </a:rPr>
              <a:t>takes</a:t>
            </a:r>
            <a:r>
              <a:rPr lang="de-DE" dirty="0">
                <a:ea typeface="+mn-lt"/>
                <a:cs typeface="+mn-lt"/>
              </a:rPr>
              <a:t> </a:t>
            </a:r>
            <a:r>
              <a:rPr lang="de-DE" dirty="0" err="1">
                <a:ea typeface="+mn-lt"/>
                <a:cs typeface="+mn-lt"/>
              </a:rPr>
              <a:t>or</a:t>
            </a:r>
            <a:r>
              <a:rPr lang="de-DE" dirty="0">
                <a:ea typeface="+mn-lt"/>
                <a:cs typeface="+mn-lt"/>
              </a:rPr>
              <a:t> </a:t>
            </a:r>
            <a:r>
              <a:rPr lang="de-DE" dirty="0" err="1">
                <a:ea typeface="+mn-lt"/>
                <a:cs typeface="+mn-lt"/>
              </a:rPr>
              <a:t>uses</a:t>
            </a:r>
            <a:r>
              <a:rPr lang="de-DE" dirty="0">
                <a:ea typeface="+mn-lt"/>
                <a:cs typeface="+mn-lt"/>
              </a:rPr>
              <a:t> </a:t>
            </a:r>
            <a:r>
              <a:rPr lang="de-DE" dirty="0" err="1">
                <a:ea typeface="+mn-lt"/>
                <a:cs typeface="+mn-lt"/>
              </a:rPr>
              <a:t>elements</a:t>
            </a:r>
            <a:r>
              <a:rPr lang="de-DE" dirty="0">
                <a:ea typeface="+mn-lt"/>
                <a:cs typeface="+mn-lt"/>
              </a:rPr>
              <a:t> </a:t>
            </a:r>
            <a:r>
              <a:rPr lang="de-DE" dirty="0" err="1">
                <a:ea typeface="+mn-lt"/>
                <a:cs typeface="+mn-lt"/>
              </a:rPr>
              <a:t>of</a:t>
            </a:r>
            <a:r>
              <a:rPr lang="de-DE" dirty="0">
                <a:ea typeface="+mn-lt"/>
                <a:cs typeface="+mn-lt"/>
              </a:rPr>
              <a:t> a </a:t>
            </a:r>
            <a:r>
              <a:rPr lang="de-DE" dirty="0" err="1">
                <a:ea typeface="+mn-lt"/>
                <a:cs typeface="+mn-lt"/>
              </a:rPr>
              <a:t>culture</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which</a:t>
            </a:r>
            <a:r>
              <a:rPr lang="de-DE" dirty="0">
                <a:ea typeface="+mn-lt"/>
                <a:cs typeface="+mn-lt"/>
              </a:rPr>
              <a:t> </a:t>
            </a:r>
            <a:r>
              <a:rPr lang="de-DE" dirty="0" err="1">
                <a:ea typeface="+mn-lt"/>
                <a:cs typeface="+mn-lt"/>
              </a:rPr>
              <a:t>they</a:t>
            </a:r>
            <a:r>
              <a:rPr lang="de-DE" dirty="0">
                <a:ea typeface="+mn-lt"/>
                <a:cs typeface="+mn-lt"/>
              </a:rPr>
              <a:t> do not </a:t>
            </a:r>
            <a:r>
              <a:rPr lang="de-DE" dirty="0" err="1">
                <a:ea typeface="+mn-lt"/>
                <a:cs typeface="+mn-lt"/>
              </a:rPr>
              <a:t>belong</a:t>
            </a:r>
            <a:r>
              <a:rPr lang="de-DE" dirty="0">
                <a:ea typeface="+mn-lt"/>
                <a:cs typeface="+mn-lt"/>
              </a:rPr>
              <a:t> and </a:t>
            </a:r>
            <a:r>
              <a:rPr lang="de-DE" dirty="0" err="1">
                <a:ea typeface="+mn-lt"/>
                <a:cs typeface="+mn-lt"/>
              </a:rPr>
              <a:t>does</a:t>
            </a:r>
            <a:r>
              <a:rPr lang="de-DE" dirty="0">
                <a:ea typeface="+mn-lt"/>
                <a:cs typeface="+mn-lt"/>
              </a:rPr>
              <a:t> so </a:t>
            </a:r>
            <a:r>
              <a:rPr lang="de-DE" dirty="0" err="1">
                <a:ea typeface="+mn-lt"/>
                <a:cs typeface="+mn-lt"/>
              </a:rPr>
              <a:t>without</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permission</a:t>
            </a:r>
            <a:r>
              <a:rPr lang="de-DE" dirty="0">
                <a:ea typeface="+mn-lt"/>
                <a:cs typeface="+mn-lt"/>
              </a:rPr>
              <a:t> </a:t>
            </a:r>
            <a:r>
              <a:rPr lang="de-DE" dirty="0" err="1">
                <a:ea typeface="+mn-lt"/>
                <a:cs typeface="+mn-lt"/>
              </a:rPr>
              <a:t>or</a:t>
            </a:r>
            <a:r>
              <a:rPr lang="de-DE" dirty="0">
                <a:ea typeface="+mn-lt"/>
                <a:cs typeface="+mn-lt"/>
              </a:rPr>
              <a:t> </a:t>
            </a:r>
            <a:r>
              <a:rPr lang="de-DE" dirty="0" err="1">
                <a:ea typeface="+mn-lt"/>
                <a:cs typeface="+mn-lt"/>
              </a:rPr>
              <a:t>consent</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those</a:t>
            </a:r>
            <a:r>
              <a:rPr lang="de-DE" dirty="0">
                <a:ea typeface="+mn-lt"/>
                <a:cs typeface="+mn-lt"/>
              </a:rPr>
              <a:t> </a:t>
            </a:r>
            <a:r>
              <a:rPr lang="de-DE" dirty="0" err="1">
                <a:ea typeface="+mn-lt"/>
                <a:cs typeface="+mn-lt"/>
              </a:rPr>
              <a:t>who</a:t>
            </a:r>
            <a:r>
              <a:rPr lang="de-DE" dirty="0">
                <a:ea typeface="+mn-lt"/>
                <a:cs typeface="+mn-lt"/>
              </a:rPr>
              <a:t> do </a:t>
            </a:r>
            <a:r>
              <a:rPr lang="de-DE" dirty="0" err="1">
                <a:ea typeface="+mn-lt"/>
                <a:cs typeface="+mn-lt"/>
              </a:rPr>
              <a:t>belong</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culture</a:t>
            </a:r>
            <a:r>
              <a:rPr lang="de-DE" dirty="0">
                <a:ea typeface="+mn-lt"/>
                <a:cs typeface="+mn-lt"/>
              </a:rPr>
              <a:t>. In </a:t>
            </a:r>
            <a:r>
              <a:rPr lang="de-DE" dirty="0" err="1">
                <a:ea typeface="+mn-lt"/>
                <a:cs typeface="+mn-lt"/>
              </a:rPr>
              <a:t>the</a:t>
            </a:r>
            <a:r>
              <a:rPr lang="de-DE" dirty="0">
                <a:ea typeface="+mn-lt"/>
                <a:cs typeface="+mn-lt"/>
              </a:rPr>
              <a:t> </a:t>
            </a:r>
            <a:r>
              <a:rPr lang="de-DE" dirty="0" err="1">
                <a:ea typeface="+mn-lt"/>
                <a:cs typeface="+mn-lt"/>
              </a:rPr>
              <a:t>context</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the</a:t>
            </a:r>
            <a:r>
              <a:rPr lang="de-DE" dirty="0">
                <a:ea typeface="+mn-lt"/>
                <a:cs typeface="+mn-lt"/>
              </a:rPr>
              <a:t> United States, </a:t>
            </a:r>
            <a:r>
              <a:rPr lang="de-DE" dirty="0" err="1">
                <a:ea typeface="+mn-lt"/>
                <a:cs typeface="+mn-lt"/>
              </a:rPr>
              <a:t>cultural</a:t>
            </a:r>
            <a:r>
              <a:rPr lang="de-DE" dirty="0">
                <a:ea typeface="+mn-lt"/>
                <a:cs typeface="+mn-lt"/>
              </a:rPr>
              <a:t> </a:t>
            </a:r>
            <a:r>
              <a:rPr lang="de-DE" dirty="0" err="1">
                <a:ea typeface="+mn-lt"/>
                <a:cs typeface="+mn-lt"/>
              </a:rPr>
              <a:t>appropriation</a:t>
            </a:r>
            <a:r>
              <a:rPr lang="de-DE" dirty="0">
                <a:ea typeface="+mn-lt"/>
                <a:cs typeface="+mn-lt"/>
              </a:rPr>
              <a:t> </a:t>
            </a:r>
            <a:r>
              <a:rPr lang="de-DE" dirty="0" err="1">
                <a:ea typeface="+mn-lt"/>
                <a:cs typeface="+mn-lt"/>
              </a:rPr>
              <a:t>most</a:t>
            </a:r>
            <a:r>
              <a:rPr lang="de-DE" dirty="0">
                <a:ea typeface="+mn-lt"/>
                <a:cs typeface="+mn-lt"/>
              </a:rPr>
              <a:t> </a:t>
            </a:r>
            <a:r>
              <a:rPr lang="de-DE" dirty="0" err="1">
                <a:ea typeface="+mn-lt"/>
                <a:cs typeface="+mn-lt"/>
              </a:rPr>
              <a:t>often</a:t>
            </a:r>
            <a:r>
              <a:rPr lang="de-DE" dirty="0">
                <a:ea typeface="+mn-lt"/>
                <a:cs typeface="+mn-lt"/>
              </a:rPr>
              <a:t> </a:t>
            </a:r>
            <a:r>
              <a:rPr lang="de-DE" dirty="0" err="1">
                <a:ea typeface="+mn-lt"/>
                <a:cs typeface="+mn-lt"/>
              </a:rPr>
              <a:t>happens</a:t>
            </a:r>
            <a:r>
              <a:rPr lang="de-DE" dirty="0">
                <a:ea typeface="+mn-lt"/>
                <a:cs typeface="+mn-lt"/>
              </a:rPr>
              <a:t> </a:t>
            </a:r>
            <a:r>
              <a:rPr lang="de-DE" dirty="0" err="1">
                <a:ea typeface="+mn-lt"/>
                <a:cs typeface="+mn-lt"/>
              </a:rPr>
              <a:t>across</a:t>
            </a:r>
            <a:r>
              <a:rPr lang="de-DE" dirty="0">
                <a:ea typeface="+mn-lt"/>
                <a:cs typeface="+mn-lt"/>
              </a:rPr>
              <a:t> </a:t>
            </a:r>
            <a:r>
              <a:rPr lang="de-DE" dirty="0" err="1">
                <a:ea typeface="+mn-lt"/>
                <a:cs typeface="+mn-lt"/>
              </a:rPr>
              <a:t>racial</a:t>
            </a:r>
            <a:r>
              <a:rPr lang="de-DE" dirty="0">
                <a:ea typeface="+mn-lt"/>
                <a:cs typeface="+mn-lt"/>
              </a:rPr>
              <a:t> </a:t>
            </a:r>
            <a:r>
              <a:rPr lang="de-DE" dirty="0" err="1">
                <a:ea typeface="+mn-lt"/>
                <a:cs typeface="+mn-lt"/>
              </a:rPr>
              <a:t>lines</a:t>
            </a:r>
            <a:r>
              <a:rPr lang="de-DE" dirty="0">
                <a:ea typeface="+mn-lt"/>
                <a:cs typeface="+mn-lt"/>
              </a:rPr>
              <a:t> and </a:t>
            </a:r>
            <a:r>
              <a:rPr lang="de-DE" dirty="0" err="1">
                <a:ea typeface="+mn-lt"/>
                <a:cs typeface="+mn-lt"/>
              </a:rPr>
              <a:t>features</a:t>
            </a:r>
            <a:r>
              <a:rPr lang="de-DE" dirty="0">
                <a:ea typeface="+mn-lt"/>
                <a:cs typeface="+mn-lt"/>
              </a:rPr>
              <a:t> </a:t>
            </a:r>
            <a:r>
              <a:rPr lang="de-DE" dirty="0" err="1">
                <a:ea typeface="+mn-lt"/>
                <a:cs typeface="+mn-lt"/>
              </a:rPr>
              <a:t>white</a:t>
            </a:r>
            <a:r>
              <a:rPr lang="de-DE" dirty="0">
                <a:ea typeface="+mn-lt"/>
                <a:cs typeface="+mn-lt"/>
              </a:rPr>
              <a:t> </a:t>
            </a:r>
            <a:r>
              <a:rPr lang="de-DE" dirty="0" err="1">
                <a:ea typeface="+mn-lt"/>
                <a:cs typeface="+mn-lt"/>
              </a:rPr>
              <a:t>people</a:t>
            </a:r>
            <a:r>
              <a:rPr lang="de-DE" dirty="0">
                <a:ea typeface="+mn-lt"/>
                <a:cs typeface="+mn-lt"/>
              </a:rPr>
              <a:t> </a:t>
            </a:r>
            <a:r>
              <a:rPr lang="de-DE" dirty="0" err="1">
                <a:ea typeface="+mn-lt"/>
                <a:cs typeface="+mn-lt"/>
              </a:rPr>
              <a:t>taking</a:t>
            </a:r>
            <a:r>
              <a:rPr lang="de-DE" dirty="0">
                <a:ea typeface="+mn-lt"/>
                <a:cs typeface="+mn-lt"/>
              </a:rPr>
              <a:t> and </a:t>
            </a:r>
            <a:r>
              <a:rPr lang="de-DE" dirty="0" err="1">
                <a:ea typeface="+mn-lt"/>
                <a:cs typeface="+mn-lt"/>
              </a:rPr>
              <a:t>using</a:t>
            </a:r>
            <a:r>
              <a:rPr lang="de-DE" dirty="0">
                <a:ea typeface="+mn-lt"/>
                <a:cs typeface="+mn-lt"/>
              </a:rPr>
              <a:t> </a:t>
            </a:r>
            <a:r>
              <a:rPr lang="de-DE" dirty="0" err="1">
                <a:ea typeface="+mn-lt"/>
                <a:cs typeface="+mn-lt"/>
              </a:rPr>
              <a:t>elements</a:t>
            </a:r>
            <a:r>
              <a:rPr lang="de-DE" dirty="0">
                <a:ea typeface="+mn-lt"/>
                <a:cs typeface="+mn-lt"/>
              </a:rPr>
              <a:t> </a:t>
            </a:r>
            <a:r>
              <a:rPr lang="de-DE" dirty="0" err="1">
                <a:ea typeface="+mn-lt"/>
                <a:cs typeface="+mn-lt"/>
              </a:rPr>
              <a:t>of</a:t>
            </a:r>
            <a:r>
              <a:rPr lang="de-DE" dirty="0">
                <a:ea typeface="+mn-lt"/>
                <a:cs typeface="+mn-lt"/>
              </a:rPr>
              <a:t> a </a:t>
            </a:r>
            <a:r>
              <a:rPr lang="de-DE" dirty="0" err="1">
                <a:ea typeface="+mn-lt"/>
                <a:cs typeface="+mn-lt"/>
              </a:rPr>
              <a:t>culture</a:t>
            </a:r>
            <a:r>
              <a:rPr lang="de-DE" dirty="0">
                <a:ea typeface="+mn-lt"/>
                <a:cs typeface="+mn-lt"/>
              </a:rPr>
              <a:t> </a:t>
            </a:r>
            <a:r>
              <a:rPr lang="de-DE" dirty="0" err="1">
                <a:ea typeface="+mn-lt"/>
                <a:cs typeface="+mn-lt"/>
              </a:rPr>
              <a:t>from</a:t>
            </a:r>
            <a:r>
              <a:rPr lang="de-DE" dirty="0">
                <a:ea typeface="+mn-lt"/>
                <a:cs typeface="+mn-lt"/>
              </a:rPr>
              <a:t> </a:t>
            </a:r>
            <a:r>
              <a:rPr lang="de-DE" dirty="0" err="1">
                <a:ea typeface="+mn-lt"/>
                <a:cs typeface="+mn-lt"/>
              </a:rPr>
              <a:t>people</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color</a:t>
            </a:r>
            <a:r>
              <a:rPr lang="de-DE" dirty="0">
                <a:ea typeface="+mn-lt"/>
                <a:cs typeface="+mn-lt"/>
              </a:rPr>
              <a:t>, </a:t>
            </a:r>
            <a:r>
              <a:rPr lang="de-DE" dirty="0" err="1">
                <a:ea typeface="+mn-lt"/>
                <a:cs typeface="+mn-lt"/>
              </a:rPr>
              <a:t>though</a:t>
            </a:r>
            <a:r>
              <a:rPr lang="de-DE" dirty="0">
                <a:ea typeface="+mn-lt"/>
                <a:cs typeface="+mn-lt"/>
              </a:rPr>
              <a:t> not </a:t>
            </a:r>
            <a:r>
              <a:rPr lang="de-DE" dirty="0" err="1">
                <a:ea typeface="+mn-lt"/>
                <a:cs typeface="+mn-lt"/>
              </a:rPr>
              <a:t>exclusively</a:t>
            </a:r>
            <a:r>
              <a:rPr lang="de-DE" dirty="0">
                <a:ea typeface="+mn-lt"/>
                <a:cs typeface="+mn-lt"/>
              </a:rPr>
              <a:t>. […] Critics </a:t>
            </a:r>
            <a:r>
              <a:rPr lang="de-DE" dirty="0" err="1">
                <a:ea typeface="+mn-lt"/>
                <a:cs typeface="+mn-lt"/>
              </a:rPr>
              <a:t>of</a:t>
            </a:r>
            <a:r>
              <a:rPr lang="de-DE" dirty="0">
                <a:ea typeface="+mn-lt"/>
                <a:cs typeface="+mn-lt"/>
              </a:rPr>
              <a:t> </a:t>
            </a:r>
            <a:r>
              <a:rPr lang="de-DE" dirty="0" err="1">
                <a:ea typeface="+mn-lt"/>
                <a:cs typeface="+mn-lt"/>
              </a:rPr>
              <a:t>cultural</a:t>
            </a:r>
            <a:r>
              <a:rPr lang="de-DE" dirty="0">
                <a:ea typeface="+mn-lt"/>
                <a:cs typeface="+mn-lt"/>
              </a:rPr>
              <a:t> </a:t>
            </a:r>
            <a:r>
              <a:rPr lang="de-DE" dirty="0" err="1">
                <a:ea typeface="+mn-lt"/>
                <a:cs typeface="+mn-lt"/>
              </a:rPr>
              <a:t>appropriation</a:t>
            </a:r>
            <a:r>
              <a:rPr lang="de-DE" dirty="0">
                <a:ea typeface="+mn-lt"/>
                <a:cs typeface="+mn-lt"/>
              </a:rPr>
              <a:t> </a:t>
            </a:r>
            <a:r>
              <a:rPr lang="de-DE" dirty="0" err="1">
                <a:ea typeface="+mn-lt"/>
                <a:cs typeface="+mn-lt"/>
              </a:rPr>
              <a:t>point</a:t>
            </a:r>
            <a:r>
              <a:rPr lang="de-DE" dirty="0">
                <a:ea typeface="+mn-lt"/>
                <a:cs typeface="+mn-lt"/>
              </a:rPr>
              <a:t> out </a:t>
            </a:r>
            <a:r>
              <a:rPr lang="de-DE" dirty="0" err="1">
                <a:ea typeface="+mn-lt"/>
                <a:cs typeface="+mn-lt"/>
              </a:rPr>
              <a:t>that</a:t>
            </a:r>
            <a:r>
              <a:rPr lang="de-DE" dirty="0">
                <a:ea typeface="+mn-lt"/>
                <a:cs typeface="+mn-lt"/>
              </a:rPr>
              <a:t> </a:t>
            </a:r>
            <a:r>
              <a:rPr lang="de-DE" dirty="0" err="1">
                <a:ea typeface="+mn-lt"/>
                <a:cs typeface="+mn-lt"/>
              </a:rPr>
              <a:t>it</a:t>
            </a:r>
            <a:r>
              <a:rPr lang="de-DE" dirty="0">
                <a:ea typeface="+mn-lt"/>
                <a:cs typeface="+mn-lt"/>
              </a:rPr>
              <a:t> </a:t>
            </a:r>
            <a:r>
              <a:rPr lang="de-DE" dirty="0" err="1">
                <a:ea typeface="+mn-lt"/>
                <a:cs typeface="+mn-lt"/>
              </a:rPr>
              <a:t>is</a:t>
            </a:r>
            <a:r>
              <a:rPr lang="de-DE" dirty="0">
                <a:ea typeface="+mn-lt"/>
                <a:cs typeface="+mn-lt"/>
              </a:rPr>
              <a:t> not a </a:t>
            </a:r>
            <a:r>
              <a:rPr lang="de-DE" dirty="0" err="1">
                <a:ea typeface="+mn-lt"/>
                <a:cs typeface="+mn-lt"/>
              </a:rPr>
              <a:t>new</a:t>
            </a:r>
            <a:r>
              <a:rPr lang="de-DE" dirty="0">
                <a:ea typeface="+mn-lt"/>
                <a:cs typeface="+mn-lt"/>
              </a:rPr>
              <a:t> </a:t>
            </a:r>
            <a:r>
              <a:rPr lang="de-DE" dirty="0" err="1">
                <a:ea typeface="+mn-lt"/>
                <a:cs typeface="+mn-lt"/>
              </a:rPr>
              <a:t>phenomenon</a:t>
            </a:r>
            <a:r>
              <a:rPr lang="de-DE" dirty="0">
                <a:ea typeface="+mn-lt"/>
                <a:cs typeface="+mn-lt"/>
              </a:rPr>
              <a:t>, but </a:t>
            </a:r>
            <a:r>
              <a:rPr lang="de-DE" dirty="0" err="1">
                <a:ea typeface="+mn-lt"/>
                <a:cs typeface="+mn-lt"/>
              </a:rPr>
              <a:t>actually</a:t>
            </a:r>
            <a:r>
              <a:rPr lang="de-DE" dirty="0">
                <a:ea typeface="+mn-lt"/>
                <a:cs typeface="+mn-lt"/>
              </a:rPr>
              <a:t> a modern </a:t>
            </a:r>
            <a:r>
              <a:rPr lang="de-DE" dirty="0" err="1">
                <a:ea typeface="+mn-lt"/>
                <a:cs typeface="+mn-lt"/>
              </a:rPr>
              <a:t>day</a:t>
            </a:r>
            <a:r>
              <a:rPr lang="de-DE" dirty="0">
                <a:ea typeface="+mn-lt"/>
                <a:cs typeface="+mn-lt"/>
              </a:rPr>
              <a:t> </a:t>
            </a:r>
            <a:r>
              <a:rPr lang="de-DE" dirty="0" err="1">
                <a:ea typeface="+mn-lt"/>
                <a:cs typeface="+mn-lt"/>
              </a:rPr>
              <a:t>continuance</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centuries</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theft</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land</a:t>
            </a:r>
            <a:r>
              <a:rPr lang="de-DE" dirty="0">
                <a:ea typeface="+mn-lt"/>
                <a:cs typeface="+mn-lt"/>
              </a:rPr>
              <a:t> and </a:t>
            </a:r>
            <a:r>
              <a:rPr lang="de-DE" dirty="0" err="1">
                <a:ea typeface="+mn-lt"/>
                <a:cs typeface="+mn-lt"/>
              </a:rPr>
              <a:t>resources</a:t>
            </a:r>
            <a:r>
              <a:rPr lang="de-DE" dirty="0">
                <a:ea typeface="+mn-lt"/>
                <a:cs typeface="+mn-lt"/>
              </a:rPr>
              <a:t> </a:t>
            </a:r>
            <a:r>
              <a:rPr lang="de-DE" dirty="0" err="1">
                <a:ea typeface="+mn-lt"/>
                <a:cs typeface="+mn-lt"/>
              </a:rPr>
              <a:t>by</a:t>
            </a:r>
            <a:r>
              <a:rPr lang="de-DE" dirty="0">
                <a:ea typeface="+mn-lt"/>
                <a:cs typeface="+mn-lt"/>
              </a:rPr>
              <a:t> </a:t>
            </a:r>
            <a:r>
              <a:rPr lang="de-DE" dirty="0" err="1">
                <a:ea typeface="+mn-lt"/>
                <a:cs typeface="+mn-lt"/>
              </a:rPr>
              <a:t>white</a:t>
            </a:r>
            <a:r>
              <a:rPr lang="de-DE" dirty="0">
                <a:ea typeface="+mn-lt"/>
                <a:cs typeface="+mn-lt"/>
              </a:rPr>
              <a:t> </a:t>
            </a:r>
            <a:r>
              <a:rPr lang="de-DE" dirty="0" err="1">
                <a:ea typeface="+mn-lt"/>
                <a:cs typeface="+mn-lt"/>
              </a:rPr>
              <a:t>people</a:t>
            </a:r>
            <a:r>
              <a:rPr lang="de-DE" dirty="0">
                <a:ea typeface="+mn-lt"/>
                <a:cs typeface="+mn-lt"/>
              </a:rPr>
              <a:t> </a:t>
            </a:r>
            <a:r>
              <a:rPr lang="de-DE" dirty="0" err="1">
                <a:ea typeface="+mn-lt"/>
                <a:cs typeface="+mn-lt"/>
              </a:rPr>
              <a:t>from</a:t>
            </a:r>
            <a:r>
              <a:rPr lang="de-DE" dirty="0">
                <a:ea typeface="+mn-lt"/>
                <a:cs typeface="+mn-lt"/>
              </a:rPr>
              <a:t> </a:t>
            </a:r>
            <a:r>
              <a:rPr lang="de-DE" dirty="0" err="1">
                <a:ea typeface="+mn-lt"/>
                <a:cs typeface="+mn-lt"/>
              </a:rPr>
              <a:t>people</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color</a:t>
            </a:r>
            <a:r>
              <a:rPr lang="de-DE" dirty="0">
                <a:ea typeface="+mn-lt"/>
                <a:cs typeface="+mn-lt"/>
              </a:rPr>
              <a:t>. The </a:t>
            </a:r>
            <a:r>
              <a:rPr lang="de-DE" dirty="0" err="1">
                <a:ea typeface="+mn-lt"/>
                <a:cs typeface="+mn-lt"/>
              </a:rPr>
              <a:t>colonial</a:t>
            </a:r>
            <a:r>
              <a:rPr lang="de-DE" dirty="0">
                <a:ea typeface="+mn-lt"/>
                <a:cs typeface="+mn-lt"/>
              </a:rPr>
              <a:t> </a:t>
            </a:r>
            <a:r>
              <a:rPr lang="de-DE" dirty="0" err="1">
                <a:ea typeface="+mn-lt"/>
                <a:cs typeface="+mn-lt"/>
              </a:rPr>
              <a:t>era</a:t>
            </a:r>
            <a:r>
              <a:rPr lang="de-DE" dirty="0">
                <a:ea typeface="+mn-lt"/>
                <a:cs typeface="+mn-lt"/>
              </a:rPr>
              <a:t> was </a:t>
            </a:r>
            <a:r>
              <a:rPr lang="de-DE" dirty="0" err="1">
                <a:ea typeface="+mn-lt"/>
                <a:cs typeface="+mn-lt"/>
              </a:rPr>
              <a:t>defined</a:t>
            </a:r>
            <a:r>
              <a:rPr lang="de-DE" dirty="0">
                <a:ea typeface="+mn-lt"/>
                <a:cs typeface="+mn-lt"/>
              </a:rPr>
              <a:t> </a:t>
            </a:r>
            <a:r>
              <a:rPr lang="de-DE" dirty="0" err="1">
                <a:ea typeface="+mn-lt"/>
                <a:cs typeface="+mn-lt"/>
              </a:rPr>
              <a:t>by</a:t>
            </a:r>
            <a:r>
              <a:rPr lang="de-DE" dirty="0">
                <a:ea typeface="+mn-lt"/>
                <a:cs typeface="+mn-lt"/>
              </a:rPr>
              <a:t> </a:t>
            </a:r>
            <a:r>
              <a:rPr lang="de-DE" dirty="0" err="1">
                <a:ea typeface="+mn-lt"/>
                <a:cs typeface="+mn-lt"/>
              </a:rPr>
              <a:t>these</a:t>
            </a:r>
            <a:r>
              <a:rPr lang="de-DE" dirty="0">
                <a:ea typeface="+mn-lt"/>
                <a:cs typeface="+mn-lt"/>
              </a:rPr>
              <a:t> </a:t>
            </a:r>
            <a:r>
              <a:rPr lang="de-DE" dirty="0" err="1">
                <a:ea typeface="+mn-lt"/>
                <a:cs typeface="+mn-lt"/>
              </a:rPr>
              <a:t>practices</a:t>
            </a:r>
            <a:r>
              <a:rPr lang="de-DE" dirty="0">
                <a:ea typeface="+mn-lt"/>
                <a:cs typeface="+mn-lt"/>
              </a:rPr>
              <a:t>, </a:t>
            </a:r>
            <a:r>
              <a:rPr lang="de-DE" dirty="0" err="1">
                <a:ea typeface="+mn-lt"/>
                <a:cs typeface="+mn-lt"/>
              </a:rPr>
              <a:t>which</a:t>
            </a:r>
            <a:r>
              <a:rPr lang="de-DE" dirty="0">
                <a:ea typeface="+mn-lt"/>
                <a:cs typeface="+mn-lt"/>
              </a:rPr>
              <a:t> </a:t>
            </a:r>
            <a:r>
              <a:rPr lang="de-DE" dirty="0" err="1">
                <a:ea typeface="+mn-lt"/>
                <a:cs typeface="+mn-lt"/>
              </a:rPr>
              <a:t>were</a:t>
            </a:r>
            <a:r>
              <a:rPr lang="de-DE" dirty="0">
                <a:ea typeface="+mn-lt"/>
                <a:cs typeface="+mn-lt"/>
              </a:rPr>
              <a:t> </a:t>
            </a:r>
            <a:r>
              <a:rPr lang="de-DE" dirty="0" err="1">
                <a:ea typeface="+mn-lt"/>
                <a:cs typeface="+mn-lt"/>
              </a:rPr>
              <a:t>justified</a:t>
            </a:r>
            <a:r>
              <a:rPr lang="de-DE" dirty="0">
                <a:ea typeface="+mn-lt"/>
                <a:cs typeface="+mn-lt"/>
              </a:rPr>
              <a:t> </a:t>
            </a:r>
            <a:r>
              <a:rPr lang="de-DE" dirty="0" err="1">
                <a:ea typeface="+mn-lt"/>
                <a:cs typeface="+mn-lt"/>
              </a:rPr>
              <a:t>by</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racist</a:t>
            </a:r>
            <a:r>
              <a:rPr lang="de-DE" dirty="0">
                <a:ea typeface="+mn-lt"/>
                <a:cs typeface="+mn-lt"/>
              </a:rPr>
              <a:t> belief </a:t>
            </a:r>
            <a:r>
              <a:rPr lang="de-DE" dirty="0" err="1">
                <a:ea typeface="+mn-lt"/>
                <a:cs typeface="+mn-lt"/>
              </a:rPr>
              <a:t>that</a:t>
            </a:r>
            <a:r>
              <a:rPr lang="de-DE" dirty="0">
                <a:ea typeface="+mn-lt"/>
                <a:cs typeface="+mn-lt"/>
              </a:rPr>
              <a:t> </a:t>
            </a:r>
            <a:r>
              <a:rPr lang="de-DE" dirty="0" err="1">
                <a:ea typeface="+mn-lt"/>
                <a:cs typeface="+mn-lt"/>
              </a:rPr>
              <a:t>people</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color</a:t>
            </a:r>
            <a:r>
              <a:rPr lang="de-DE" dirty="0">
                <a:ea typeface="+mn-lt"/>
                <a:cs typeface="+mn-lt"/>
              </a:rPr>
              <a:t> </a:t>
            </a:r>
            <a:r>
              <a:rPr lang="de-DE" dirty="0" err="1">
                <a:ea typeface="+mn-lt"/>
                <a:cs typeface="+mn-lt"/>
              </a:rPr>
              <a:t>were</a:t>
            </a:r>
            <a:r>
              <a:rPr lang="de-DE" dirty="0">
                <a:ea typeface="+mn-lt"/>
                <a:cs typeface="+mn-lt"/>
              </a:rPr>
              <a:t> </a:t>
            </a:r>
            <a:r>
              <a:rPr lang="de-DE" dirty="0" err="1">
                <a:ea typeface="+mn-lt"/>
                <a:cs typeface="+mn-lt"/>
              </a:rPr>
              <a:t>less</a:t>
            </a:r>
            <a:r>
              <a:rPr lang="de-DE" dirty="0">
                <a:ea typeface="+mn-lt"/>
                <a:cs typeface="+mn-lt"/>
              </a:rPr>
              <a:t> </a:t>
            </a:r>
            <a:r>
              <a:rPr lang="de-DE" dirty="0" err="1">
                <a:ea typeface="+mn-lt"/>
                <a:cs typeface="+mn-lt"/>
              </a:rPr>
              <a:t>than</a:t>
            </a:r>
            <a:r>
              <a:rPr lang="de-DE" dirty="0">
                <a:ea typeface="+mn-lt"/>
                <a:cs typeface="+mn-lt"/>
              </a:rPr>
              <a:t> human. Imperial </a:t>
            </a:r>
            <a:r>
              <a:rPr lang="de-DE" dirty="0" err="1">
                <a:ea typeface="+mn-lt"/>
                <a:cs typeface="+mn-lt"/>
              </a:rPr>
              <a:t>powers</a:t>
            </a:r>
            <a:r>
              <a:rPr lang="de-DE" dirty="0">
                <a:ea typeface="+mn-lt"/>
                <a:cs typeface="+mn-lt"/>
              </a:rPr>
              <a:t> and </a:t>
            </a:r>
            <a:r>
              <a:rPr lang="de-DE" dirty="0" err="1">
                <a:ea typeface="+mn-lt"/>
                <a:cs typeface="+mn-lt"/>
              </a:rPr>
              <a:t>the</a:t>
            </a:r>
            <a:r>
              <a:rPr lang="de-DE" dirty="0">
                <a:ea typeface="+mn-lt"/>
                <a:cs typeface="+mn-lt"/>
              </a:rPr>
              <a:t> </a:t>
            </a:r>
            <a:r>
              <a:rPr lang="de-DE" dirty="0" err="1">
                <a:ea typeface="+mn-lt"/>
                <a:cs typeface="+mn-lt"/>
              </a:rPr>
              <a:t>wealth</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nations</a:t>
            </a:r>
            <a:r>
              <a:rPr lang="de-DE" dirty="0">
                <a:ea typeface="+mn-lt"/>
                <a:cs typeface="+mn-lt"/>
              </a:rPr>
              <a:t> </a:t>
            </a:r>
            <a:r>
              <a:rPr lang="de-DE" dirty="0" err="1">
                <a:ea typeface="+mn-lt"/>
                <a:cs typeface="+mn-lt"/>
              </a:rPr>
              <a:t>today</a:t>
            </a:r>
            <a:r>
              <a:rPr lang="de-DE" dirty="0">
                <a:ea typeface="+mn-lt"/>
                <a:cs typeface="+mn-lt"/>
              </a:rPr>
              <a:t> </a:t>
            </a:r>
            <a:r>
              <a:rPr lang="de-DE" dirty="0" err="1">
                <a:ea typeface="+mn-lt"/>
                <a:cs typeface="+mn-lt"/>
              </a:rPr>
              <a:t>were</a:t>
            </a:r>
            <a:r>
              <a:rPr lang="de-DE" dirty="0">
                <a:ea typeface="+mn-lt"/>
                <a:cs typeface="+mn-lt"/>
              </a:rPr>
              <a:t> </a:t>
            </a:r>
            <a:r>
              <a:rPr lang="de-DE" dirty="0" err="1">
                <a:ea typeface="+mn-lt"/>
                <a:cs typeface="+mn-lt"/>
              </a:rPr>
              <a:t>built</a:t>
            </a:r>
            <a:r>
              <a:rPr lang="de-DE" dirty="0">
                <a:ea typeface="+mn-lt"/>
                <a:cs typeface="+mn-lt"/>
              </a:rPr>
              <a:t> on </a:t>
            </a:r>
            <a:r>
              <a:rPr lang="de-DE" dirty="0" err="1">
                <a:ea typeface="+mn-lt"/>
                <a:cs typeface="+mn-lt"/>
              </a:rPr>
              <a:t>these</a:t>
            </a:r>
            <a:r>
              <a:rPr lang="de-DE" dirty="0">
                <a:ea typeface="+mn-lt"/>
                <a:cs typeface="+mn-lt"/>
              </a:rPr>
              <a:t> </a:t>
            </a:r>
            <a:r>
              <a:rPr lang="de-DE" dirty="0" err="1">
                <a:ea typeface="+mn-lt"/>
                <a:cs typeface="+mn-lt"/>
              </a:rPr>
              <a:t>practices</a:t>
            </a:r>
            <a:r>
              <a:rPr lang="de-DE" dirty="0">
                <a:ea typeface="+mn-lt"/>
                <a:cs typeface="+mn-lt"/>
              </a:rPr>
              <a:t> </a:t>
            </a:r>
            <a:r>
              <a:rPr lang="de-DE" dirty="0" err="1">
                <a:ea typeface="+mn-lt"/>
                <a:cs typeface="+mn-lt"/>
              </a:rPr>
              <a:t>using</a:t>
            </a:r>
            <a:r>
              <a:rPr lang="de-DE" dirty="0">
                <a:ea typeface="+mn-lt"/>
                <a:cs typeface="+mn-lt"/>
              </a:rPr>
              <a:t> </a:t>
            </a:r>
            <a:r>
              <a:rPr lang="de-DE" dirty="0" err="1">
                <a:ea typeface="+mn-lt"/>
                <a:cs typeface="+mn-lt"/>
              </a:rPr>
              <a:t>this</a:t>
            </a:r>
            <a:r>
              <a:rPr lang="de-DE" dirty="0">
                <a:ea typeface="+mn-lt"/>
                <a:cs typeface="+mn-lt"/>
              </a:rPr>
              <a:t> </a:t>
            </a:r>
            <a:r>
              <a:rPr lang="de-DE" dirty="0" err="1">
                <a:ea typeface="+mn-lt"/>
                <a:cs typeface="+mn-lt"/>
              </a:rPr>
              <a:t>justification</a:t>
            </a:r>
            <a:r>
              <a:rPr lang="de-DE" dirty="0">
                <a:ea typeface="+mn-lt"/>
                <a:cs typeface="+mn-lt"/>
              </a:rPr>
              <a:t>. </a:t>
            </a:r>
            <a:r>
              <a:rPr lang="de-DE" dirty="0" err="1">
                <a:ea typeface="+mn-lt"/>
                <a:cs typeface="+mn-lt"/>
              </a:rPr>
              <a:t>Troublingly</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act</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reducing</a:t>
            </a:r>
            <a:r>
              <a:rPr lang="de-DE" dirty="0">
                <a:ea typeface="+mn-lt"/>
                <a:cs typeface="+mn-lt"/>
              </a:rPr>
              <a:t> a </a:t>
            </a:r>
            <a:r>
              <a:rPr lang="de-DE" dirty="0" err="1">
                <a:ea typeface="+mn-lt"/>
                <a:cs typeface="+mn-lt"/>
              </a:rPr>
              <a:t>culture</a:t>
            </a:r>
            <a:r>
              <a:rPr lang="de-DE" dirty="0">
                <a:ea typeface="+mn-lt"/>
                <a:cs typeface="+mn-lt"/>
              </a:rPr>
              <a:t> </a:t>
            </a:r>
            <a:r>
              <a:rPr lang="de-DE" dirty="0" err="1">
                <a:ea typeface="+mn-lt"/>
                <a:cs typeface="+mn-lt"/>
              </a:rPr>
              <a:t>to</a:t>
            </a:r>
            <a:r>
              <a:rPr lang="de-DE" dirty="0">
                <a:ea typeface="+mn-lt"/>
                <a:cs typeface="+mn-lt"/>
              </a:rPr>
              <a:t> a </a:t>
            </a:r>
            <a:r>
              <a:rPr lang="de-DE" dirty="0" err="1">
                <a:ea typeface="+mn-lt"/>
                <a:cs typeface="+mn-lt"/>
              </a:rPr>
              <a:t>wearable</a:t>
            </a:r>
            <a:r>
              <a:rPr lang="de-DE" dirty="0">
                <a:ea typeface="+mn-lt"/>
                <a:cs typeface="+mn-lt"/>
              </a:rPr>
              <a:t> [</a:t>
            </a:r>
            <a:r>
              <a:rPr lang="de-DE" dirty="0" err="1">
                <a:ea typeface="+mn-lt"/>
                <a:cs typeface="+mn-lt"/>
              </a:rPr>
              <a:t>fashion</a:t>
            </a:r>
            <a:r>
              <a:rPr lang="de-DE" dirty="0">
                <a:ea typeface="+mn-lt"/>
                <a:cs typeface="+mn-lt"/>
              </a:rPr>
              <a:t>] </a:t>
            </a:r>
            <a:r>
              <a:rPr lang="de-DE" dirty="0" err="1">
                <a:ea typeface="+mn-lt"/>
                <a:cs typeface="+mn-lt"/>
              </a:rPr>
              <a:t>or</a:t>
            </a:r>
            <a:r>
              <a:rPr lang="de-DE" dirty="0">
                <a:ea typeface="+mn-lt"/>
                <a:cs typeface="+mn-lt"/>
              </a:rPr>
              <a:t> performative </a:t>
            </a:r>
            <a:r>
              <a:rPr lang="de-DE" dirty="0" err="1">
                <a:ea typeface="+mn-lt"/>
                <a:cs typeface="+mn-lt"/>
              </a:rPr>
              <a:t>trend</a:t>
            </a:r>
            <a:r>
              <a:rPr lang="de-DE" dirty="0">
                <a:ea typeface="+mn-lt"/>
                <a:cs typeface="+mn-lt"/>
              </a:rPr>
              <a:t> [</a:t>
            </a:r>
            <a:r>
              <a:rPr lang="de-DE" dirty="0" err="1">
                <a:ea typeface="+mn-lt"/>
                <a:cs typeface="+mn-lt"/>
              </a:rPr>
              <a:t>music</a:t>
            </a:r>
            <a:r>
              <a:rPr lang="de-DE" dirty="0">
                <a:ea typeface="+mn-lt"/>
                <a:cs typeface="+mn-lt"/>
              </a:rPr>
              <a:t> / </a:t>
            </a:r>
            <a:r>
              <a:rPr lang="de-DE" dirty="0" err="1">
                <a:ea typeface="+mn-lt"/>
                <a:cs typeface="+mn-lt"/>
              </a:rPr>
              <a:t>dance</a:t>
            </a:r>
            <a:r>
              <a:rPr lang="de-DE" dirty="0">
                <a:ea typeface="+mn-lt"/>
                <a:cs typeface="+mn-lt"/>
              </a:rPr>
              <a:t>] </a:t>
            </a:r>
            <a:r>
              <a:rPr lang="de-DE" dirty="0" err="1">
                <a:ea typeface="+mn-lt"/>
                <a:cs typeface="+mn-lt"/>
              </a:rPr>
              <a:t>today</a:t>
            </a:r>
            <a:r>
              <a:rPr lang="de-DE" dirty="0">
                <a:ea typeface="+mn-lt"/>
                <a:cs typeface="+mn-lt"/>
              </a:rPr>
              <a:t> </a:t>
            </a:r>
            <a:r>
              <a:rPr lang="de-DE" dirty="0" err="1">
                <a:ea typeface="+mn-lt"/>
                <a:cs typeface="+mn-lt"/>
              </a:rPr>
              <a:t>serves</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obscure</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racial</a:t>
            </a:r>
            <a:r>
              <a:rPr lang="de-DE" dirty="0">
                <a:ea typeface="+mn-lt"/>
                <a:cs typeface="+mn-lt"/>
              </a:rPr>
              <a:t> </a:t>
            </a:r>
            <a:r>
              <a:rPr lang="de-DE" dirty="0" err="1">
                <a:ea typeface="+mn-lt"/>
                <a:cs typeface="+mn-lt"/>
              </a:rPr>
              <a:t>injustices</a:t>
            </a:r>
            <a:r>
              <a:rPr lang="de-DE" dirty="0">
                <a:ea typeface="+mn-lt"/>
                <a:cs typeface="+mn-lt"/>
              </a:rPr>
              <a:t> and </a:t>
            </a:r>
            <a:r>
              <a:rPr lang="de-DE" dirty="0" err="1">
                <a:ea typeface="+mn-lt"/>
                <a:cs typeface="+mn-lt"/>
              </a:rPr>
              <a:t>atrocities</a:t>
            </a:r>
            <a:r>
              <a:rPr lang="de-DE" dirty="0">
                <a:ea typeface="+mn-lt"/>
                <a:cs typeface="+mn-lt"/>
              </a:rPr>
              <a:t> </a:t>
            </a:r>
            <a:r>
              <a:rPr lang="de-DE" dirty="0" err="1">
                <a:ea typeface="+mn-lt"/>
                <a:cs typeface="+mn-lt"/>
              </a:rPr>
              <a:t>members</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that</a:t>
            </a:r>
            <a:r>
              <a:rPr lang="de-DE" dirty="0">
                <a:ea typeface="+mn-lt"/>
                <a:cs typeface="+mn-lt"/>
              </a:rPr>
              <a:t> </a:t>
            </a:r>
            <a:r>
              <a:rPr lang="de-DE" dirty="0" err="1">
                <a:ea typeface="+mn-lt"/>
                <a:cs typeface="+mn-lt"/>
              </a:rPr>
              <a:t>culture</a:t>
            </a:r>
            <a:r>
              <a:rPr lang="de-DE" dirty="0">
                <a:ea typeface="+mn-lt"/>
                <a:cs typeface="+mn-lt"/>
              </a:rPr>
              <a:t> </a:t>
            </a:r>
            <a:r>
              <a:rPr lang="de-DE" dirty="0" err="1">
                <a:ea typeface="+mn-lt"/>
                <a:cs typeface="+mn-lt"/>
              </a:rPr>
              <a:t>have</a:t>
            </a:r>
            <a:r>
              <a:rPr lang="de-DE" dirty="0">
                <a:ea typeface="+mn-lt"/>
                <a:cs typeface="+mn-lt"/>
              </a:rPr>
              <a:t> </a:t>
            </a:r>
            <a:r>
              <a:rPr lang="de-DE" dirty="0" err="1">
                <a:ea typeface="+mn-lt"/>
                <a:cs typeface="+mn-lt"/>
              </a:rPr>
              <a:t>suffered</a:t>
            </a:r>
            <a:r>
              <a:rPr lang="de-DE" dirty="0">
                <a:ea typeface="+mn-lt"/>
                <a:cs typeface="+mn-lt"/>
              </a:rPr>
              <a:t> and </a:t>
            </a:r>
            <a:r>
              <a:rPr lang="de-DE" dirty="0" err="1">
                <a:ea typeface="+mn-lt"/>
                <a:cs typeface="+mn-lt"/>
              </a:rPr>
              <a:t>continue</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suffer</a:t>
            </a:r>
            <a:r>
              <a:rPr lang="de-DE" dirty="0">
                <a:ea typeface="+mn-lt"/>
                <a:cs typeface="+mn-lt"/>
              </a:rPr>
              <a:t> at </a:t>
            </a:r>
            <a:r>
              <a:rPr lang="de-DE" dirty="0" err="1">
                <a:ea typeface="+mn-lt"/>
                <a:cs typeface="+mn-lt"/>
              </a:rPr>
              <a:t>the</a:t>
            </a:r>
            <a:r>
              <a:rPr lang="de-DE" dirty="0">
                <a:ea typeface="+mn-lt"/>
                <a:cs typeface="+mn-lt"/>
              </a:rPr>
              <a:t> </a:t>
            </a:r>
            <a:r>
              <a:rPr lang="de-DE" dirty="0" err="1">
                <a:ea typeface="+mn-lt"/>
                <a:cs typeface="+mn-lt"/>
              </a:rPr>
              <a:t>hands</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those</a:t>
            </a:r>
            <a:r>
              <a:rPr lang="de-DE" dirty="0">
                <a:ea typeface="+mn-lt"/>
                <a:cs typeface="+mn-lt"/>
              </a:rPr>
              <a:t> in power." </a:t>
            </a:r>
            <a:r>
              <a:rPr lang="de-DE" sz="1100" dirty="0">
                <a:ea typeface="+mn-lt"/>
                <a:cs typeface="+mn-lt"/>
              </a:rPr>
              <a:t>- Cole, Nicki Lisa (2018): Definition </a:t>
            </a:r>
            <a:r>
              <a:rPr lang="de-DE" sz="1100" dirty="0" err="1">
                <a:ea typeface="+mn-lt"/>
                <a:cs typeface="+mn-lt"/>
              </a:rPr>
              <a:t>of</a:t>
            </a:r>
            <a:r>
              <a:rPr lang="de-DE" sz="1100" dirty="0">
                <a:ea typeface="+mn-lt"/>
                <a:cs typeface="+mn-lt"/>
              </a:rPr>
              <a:t> Cultural Appropriation. </a:t>
            </a:r>
            <a:r>
              <a:rPr lang="de-DE" sz="1100" dirty="0" err="1">
                <a:ea typeface="+mn-lt"/>
                <a:cs typeface="+mn-lt"/>
              </a:rPr>
              <a:t>What</a:t>
            </a:r>
            <a:r>
              <a:rPr lang="de-DE" sz="1100" dirty="0">
                <a:ea typeface="+mn-lt"/>
                <a:cs typeface="+mn-lt"/>
              </a:rPr>
              <a:t> </a:t>
            </a:r>
            <a:r>
              <a:rPr lang="de-DE" sz="1100" dirty="0" err="1">
                <a:ea typeface="+mn-lt"/>
                <a:cs typeface="+mn-lt"/>
              </a:rPr>
              <a:t>it</a:t>
            </a:r>
            <a:r>
              <a:rPr lang="de-DE" sz="1100" dirty="0">
                <a:ea typeface="+mn-lt"/>
                <a:cs typeface="+mn-lt"/>
              </a:rPr>
              <a:t> </a:t>
            </a:r>
            <a:r>
              <a:rPr lang="de-DE" sz="1100" dirty="0" err="1">
                <a:ea typeface="+mn-lt"/>
                <a:cs typeface="+mn-lt"/>
              </a:rPr>
              <a:t>is</a:t>
            </a:r>
            <a:r>
              <a:rPr lang="de-DE" sz="1100" dirty="0">
                <a:ea typeface="+mn-lt"/>
                <a:cs typeface="+mn-lt"/>
              </a:rPr>
              <a:t>, </a:t>
            </a:r>
            <a:r>
              <a:rPr lang="de-DE" sz="1100" dirty="0" err="1">
                <a:ea typeface="+mn-lt"/>
                <a:cs typeface="+mn-lt"/>
              </a:rPr>
              <a:t>why</a:t>
            </a:r>
            <a:r>
              <a:rPr lang="de-DE" sz="1100" dirty="0">
                <a:ea typeface="+mn-lt"/>
                <a:cs typeface="+mn-lt"/>
              </a:rPr>
              <a:t> </a:t>
            </a:r>
            <a:r>
              <a:rPr lang="de-DE" sz="1100" dirty="0" err="1">
                <a:ea typeface="+mn-lt"/>
                <a:cs typeface="+mn-lt"/>
              </a:rPr>
              <a:t>it</a:t>
            </a:r>
            <a:r>
              <a:rPr lang="de-DE" sz="1100" dirty="0">
                <a:ea typeface="+mn-lt"/>
                <a:cs typeface="+mn-lt"/>
              </a:rPr>
              <a:t> </a:t>
            </a:r>
            <a:r>
              <a:rPr lang="de-DE" sz="1100" dirty="0" err="1">
                <a:ea typeface="+mn-lt"/>
                <a:cs typeface="+mn-lt"/>
              </a:rPr>
              <a:t>matters</a:t>
            </a:r>
            <a:r>
              <a:rPr lang="de-DE" sz="1100" dirty="0">
                <a:ea typeface="+mn-lt"/>
                <a:cs typeface="+mn-lt"/>
              </a:rPr>
              <a:t> and </a:t>
            </a:r>
            <a:r>
              <a:rPr lang="de-DE" sz="1100" dirty="0" err="1">
                <a:ea typeface="+mn-lt"/>
                <a:cs typeface="+mn-lt"/>
              </a:rPr>
              <a:t>how</a:t>
            </a:r>
            <a:r>
              <a:rPr lang="de-DE" sz="1100" dirty="0">
                <a:ea typeface="+mn-lt"/>
                <a:cs typeface="+mn-lt"/>
              </a:rPr>
              <a:t> </a:t>
            </a:r>
            <a:r>
              <a:rPr lang="de-DE" sz="1100" dirty="0" err="1">
                <a:ea typeface="+mn-lt"/>
                <a:cs typeface="+mn-lt"/>
              </a:rPr>
              <a:t>to</a:t>
            </a:r>
            <a:r>
              <a:rPr lang="de-DE" sz="1100" dirty="0">
                <a:ea typeface="+mn-lt"/>
                <a:cs typeface="+mn-lt"/>
              </a:rPr>
              <a:t> </a:t>
            </a:r>
            <a:r>
              <a:rPr lang="de-DE" sz="1100" dirty="0" err="1">
                <a:ea typeface="+mn-lt"/>
                <a:cs typeface="+mn-lt"/>
              </a:rPr>
              <a:t>avoid</a:t>
            </a:r>
            <a:r>
              <a:rPr lang="de-DE" sz="1100" dirty="0">
                <a:ea typeface="+mn-lt"/>
                <a:cs typeface="+mn-lt"/>
              </a:rPr>
              <a:t> it. [</a:t>
            </a:r>
            <a:r>
              <a:rPr lang="de-DE" sz="1100" dirty="0">
                <a:ea typeface="+mn-lt"/>
                <a:cs typeface="+mn-lt"/>
                <a:hlinkClick r:id="rId2"/>
              </a:rPr>
              <a:t>http://writingtheother.com/wp-content/uploads/2018/08/Definition-of-Cultural-Appropriation.pdf</a:t>
            </a:r>
            <a:r>
              <a:rPr lang="de-DE" sz="1100" dirty="0">
                <a:ea typeface="+mn-lt"/>
                <a:cs typeface="+mn-lt"/>
              </a:rPr>
              <a:t> Last Access: 24-01-2023, 10:52am]</a:t>
            </a:r>
            <a:endParaRPr lang="de-DE" sz="1100" dirty="0"/>
          </a:p>
        </p:txBody>
      </p:sp>
    </p:spTree>
    <p:extLst>
      <p:ext uri="{BB962C8B-B14F-4D97-AF65-F5344CB8AC3E}">
        <p14:creationId xmlns:p14="http://schemas.microsoft.com/office/powerpoint/2010/main" val="2076021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CEA4D9-D20C-5B55-C651-52B43543480D}"/>
              </a:ext>
            </a:extLst>
          </p:cNvPr>
          <p:cNvSpPr>
            <a:spLocks noGrp="1"/>
          </p:cNvSpPr>
          <p:nvPr>
            <p:ph type="title"/>
          </p:nvPr>
        </p:nvSpPr>
        <p:spPr/>
        <p:txBody>
          <a:bodyPr/>
          <a:lstStyle/>
          <a:p>
            <a:r>
              <a:rPr lang="de-DE" dirty="0">
                <a:latin typeface="Batang"/>
                <a:ea typeface="Batang"/>
              </a:rPr>
              <a:t>a </a:t>
            </a:r>
            <a:r>
              <a:rPr lang="de-DE" dirty="0" err="1">
                <a:latin typeface="Batang"/>
                <a:ea typeface="Batang"/>
              </a:rPr>
              <a:t>critique</a:t>
            </a:r>
            <a:r>
              <a:rPr lang="de-DE" dirty="0">
                <a:latin typeface="Batang"/>
                <a:ea typeface="Batang"/>
              </a:rPr>
              <a:t> </a:t>
            </a:r>
            <a:r>
              <a:rPr lang="de-DE" dirty="0" err="1">
                <a:latin typeface="Batang"/>
                <a:ea typeface="Batang"/>
              </a:rPr>
              <a:t>of</a:t>
            </a:r>
            <a:r>
              <a:rPr lang="de-DE" dirty="0">
                <a:latin typeface="Batang"/>
                <a:ea typeface="Batang"/>
              </a:rPr>
              <a:t> </a:t>
            </a:r>
            <a:r>
              <a:rPr lang="de-DE" dirty="0" err="1">
                <a:latin typeface="Batang"/>
                <a:ea typeface="Batang"/>
              </a:rPr>
              <a:t>discrimination</a:t>
            </a:r>
            <a:endParaRPr lang="de-DE" dirty="0" err="1"/>
          </a:p>
        </p:txBody>
      </p:sp>
      <p:sp>
        <p:nvSpPr>
          <p:cNvPr id="3" name="Inhaltsplatzhalter 2">
            <a:extLst>
              <a:ext uri="{FF2B5EF4-FFF2-40B4-BE49-F238E27FC236}">
                <a16:creationId xmlns:a16="http://schemas.microsoft.com/office/drawing/2014/main" id="{357029ED-FDB5-FB69-0547-1A9E189ED4DE}"/>
              </a:ext>
            </a:extLst>
          </p:cNvPr>
          <p:cNvSpPr>
            <a:spLocks noGrp="1"/>
          </p:cNvSpPr>
          <p:nvPr>
            <p:ph idx="1"/>
          </p:nvPr>
        </p:nvSpPr>
        <p:spPr/>
        <p:txBody>
          <a:bodyPr vert="horz" lIns="91440" tIns="45720" rIns="91440" bIns="45720" rtlCol="0" anchor="t">
            <a:normAutofit fontScale="92500" lnSpcReduction="10000"/>
          </a:bodyPr>
          <a:lstStyle/>
          <a:p>
            <a:r>
              <a:rPr lang="de-DE" b="1" dirty="0"/>
              <a:t>UNDERSTAND</a:t>
            </a:r>
            <a:r>
              <a:rPr lang="de-DE" dirty="0"/>
              <a:t> </a:t>
            </a:r>
            <a:r>
              <a:rPr lang="de-DE" dirty="0" err="1"/>
              <a:t>that</a:t>
            </a:r>
            <a:r>
              <a:rPr lang="de-DE" dirty="0"/>
              <a:t> </a:t>
            </a:r>
            <a:r>
              <a:rPr lang="de-DE" dirty="0" err="1"/>
              <a:t>categories</a:t>
            </a:r>
            <a:r>
              <a:rPr lang="de-DE" dirty="0"/>
              <a:t> </a:t>
            </a:r>
            <a:r>
              <a:rPr lang="de-DE" dirty="0" err="1"/>
              <a:t>of</a:t>
            </a:r>
            <a:r>
              <a:rPr lang="de-DE" dirty="0"/>
              <a:t> "</a:t>
            </a:r>
            <a:r>
              <a:rPr lang="de-DE" dirty="0" err="1"/>
              <a:t>difference</a:t>
            </a:r>
            <a:r>
              <a:rPr lang="de-DE" dirty="0"/>
              <a:t>" like sexual </a:t>
            </a:r>
            <a:r>
              <a:rPr lang="de-DE" dirty="0" err="1"/>
              <a:t>orientation</a:t>
            </a:r>
            <a:r>
              <a:rPr lang="de-DE" dirty="0"/>
              <a:t>, </a:t>
            </a:r>
            <a:r>
              <a:rPr lang="de-DE" dirty="0" err="1"/>
              <a:t>gender</a:t>
            </a:r>
            <a:r>
              <a:rPr lang="de-DE" dirty="0"/>
              <a:t>, </a:t>
            </a:r>
            <a:r>
              <a:rPr lang="de-DE" dirty="0" err="1"/>
              <a:t>disabilities</a:t>
            </a:r>
            <a:r>
              <a:rPr lang="de-DE" dirty="0"/>
              <a:t>, </a:t>
            </a:r>
            <a:r>
              <a:rPr lang="de-DE" dirty="0" err="1"/>
              <a:t>class</a:t>
            </a:r>
            <a:r>
              <a:rPr lang="de-DE" dirty="0"/>
              <a:t> </a:t>
            </a:r>
            <a:r>
              <a:rPr lang="de-DE" dirty="0" err="1"/>
              <a:t>or</a:t>
            </a:r>
            <a:r>
              <a:rPr lang="de-DE" dirty="0"/>
              <a:t> </a:t>
            </a:r>
            <a:r>
              <a:rPr lang="de-DE" dirty="0" err="1"/>
              <a:t>race</a:t>
            </a:r>
            <a:r>
              <a:rPr lang="de-DE" dirty="0"/>
              <a:t> </a:t>
            </a:r>
            <a:r>
              <a:rPr lang="de-DE" dirty="0" err="1"/>
              <a:t>are</a:t>
            </a:r>
            <a:r>
              <a:rPr lang="de-DE" dirty="0"/>
              <a:t> </a:t>
            </a:r>
            <a:r>
              <a:rPr lang="de-DE" i="1" dirty="0" err="1"/>
              <a:t>socially</a:t>
            </a:r>
            <a:r>
              <a:rPr lang="de-DE" i="1" dirty="0"/>
              <a:t> </a:t>
            </a:r>
            <a:r>
              <a:rPr lang="de-DE" i="1" dirty="0" err="1"/>
              <a:t>produced</a:t>
            </a:r>
            <a:endParaRPr lang="de-DE" i="1" dirty="0"/>
          </a:p>
          <a:p>
            <a:r>
              <a:rPr lang="de-DE" b="1" dirty="0"/>
              <a:t>UNDERSTAND</a:t>
            </a:r>
            <a:r>
              <a:rPr lang="de-DE" dirty="0"/>
              <a:t> </a:t>
            </a:r>
            <a:r>
              <a:rPr lang="de-DE" i="1" dirty="0" err="1"/>
              <a:t>what</a:t>
            </a:r>
            <a:r>
              <a:rPr lang="de-DE" i="1" dirty="0"/>
              <a:t> </a:t>
            </a:r>
            <a:r>
              <a:rPr lang="de-DE" i="1" dirty="0" err="1"/>
              <a:t>privilege</a:t>
            </a:r>
            <a:r>
              <a:rPr lang="de-DE" i="1" dirty="0"/>
              <a:t> </a:t>
            </a:r>
            <a:r>
              <a:rPr lang="de-DE" i="1" dirty="0" err="1"/>
              <a:t>is</a:t>
            </a:r>
            <a:r>
              <a:rPr lang="de-DE" i="1" dirty="0"/>
              <a:t> and </a:t>
            </a:r>
            <a:r>
              <a:rPr lang="de-DE" i="1" dirty="0" err="1"/>
              <a:t>how</a:t>
            </a:r>
            <a:r>
              <a:rPr lang="de-DE" i="1" dirty="0"/>
              <a:t> </a:t>
            </a:r>
            <a:r>
              <a:rPr lang="de-DE" i="1" dirty="0" err="1"/>
              <a:t>to</a:t>
            </a:r>
            <a:r>
              <a:rPr lang="de-DE" i="1" dirty="0"/>
              <a:t> </a:t>
            </a:r>
            <a:r>
              <a:rPr lang="de-DE" i="1" dirty="0" err="1"/>
              <a:t>critically</a:t>
            </a:r>
            <a:r>
              <a:rPr lang="de-DE" i="1" dirty="0"/>
              <a:t> </a:t>
            </a:r>
            <a:r>
              <a:rPr lang="de-DE" i="1" dirty="0" err="1"/>
              <a:t>position</a:t>
            </a:r>
            <a:r>
              <a:rPr lang="de-DE" i="1" dirty="0"/>
              <a:t> </a:t>
            </a:r>
            <a:r>
              <a:rPr lang="de-DE" i="1" dirty="0" err="1"/>
              <a:t>yourself</a:t>
            </a:r>
            <a:r>
              <a:rPr lang="de-DE" dirty="0"/>
              <a:t> (in </a:t>
            </a:r>
            <a:r>
              <a:rPr lang="de-DE" dirty="0" err="1"/>
              <a:t>context</a:t>
            </a:r>
            <a:r>
              <a:rPr lang="de-DE" dirty="0"/>
              <a:t> </a:t>
            </a:r>
            <a:r>
              <a:rPr lang="de-DE" dirty="0" err="1"/>
              <a:t>of</a:t>
            </a:r>
            <a:r>
              <a:rPr lang="de-DE" dirty="0"/>
              <a:t> </a:t>
            </a:r>
            <a:r>
              <a:rPr lang="de-DE" dirty="0" err="1"/>
              <a:t>privilege</a:t>
            </a:r>
            <a:r>
              <a:rPr lang="de-DE" dirty="0"/>
              <a:t> and </a:t>
            </a:r>
            <a:r>
              <a:rPr lang="de-DE" dirty="0" err="1"/>
              <a:t>the</a:t>
            </a:r>
            <a:r>
              <a:rPr lang="de-DE" dirty="0"/>
              <a:t> </a:t>
            </a:r>
            <a:r>
              <a:rPr lang="de-DE" dirty="0" err="1"/>
              <a:t>categories</a:t>
            </a:r>
            <a:r>
              <a:rPr lang="de-DE" dirty="0"/>
              <a:t> </a:t>
            </a:r>
            <a:r>
              <a:rPr lang="de-DE" dirty="0" err="1"/>
              <a:t>above</a:t>
            </a:r>
            <a:r>
              <a:rPr lang="de-DE" dirty="0"/>
              <a:t>)</a:t>
            </a:r>
          </a:p>
          <a:p>
            <a:r>
              <a:rPr lang="de-DE" b="1" dirty="0"/>
              <a:t>USE</a:t>
            </a:r>
            <a:r>
              <a:rPr lang="de-DE" dirty="0"/>
              <a:t> a </a:t>
            </a:r>
            <a:r>
              <a:rPr lang="de-DE" dirty="0" err="1"/>
              <a:t>language</a:t>
            </a:r>
            <a:r>
              <a:rPr lang="de-DE" dirty="0"/>
              <a:t> and </a:t>
            </a:r>
            <a:r>
              <a:rPr lang="de-DE" dirty="0" err="1"/>
              <a:t>words</a:t>
            </a:r>
            <a:r>
              <a:rPr lang="de-DE" dirty="0"/>
              <a:t> </a:t>
            </a:r>
            <a:r>
              <a:rPr lang="de-DE" dirty="0" err="1"/>
              <a:t>to</a:t>
            </a:r>
            <a:r>
              <a:rPr lang="de-DE" dirty="0"/>
              <a:t> </a:t>
            </a:r>
            <a:r>
              <a:rPr lang="de-DE" i="1" dirty="0" err="1"/>
              <a:t>name</a:t>
            </a:r>
            <a:r>
              <a:rPr lang="de-DE" i="1" dirty="0"/>
              <a:t> </a:t>
            </a:r>
            <a:r>
              <a:rPr lang="de-DE" i="1" dirty="0" err="1"/>
              <a:t>inequality</a:t>
            </a:r>
            <a:r>
              <a:rPr lang="de-DE" i="1" dirty="0"/>
              <a:t> and </a:t>
            </a:r>
            <a:r>
              <a:rPr lang="de-DE" i="1" dirty="0" err="1"/>
              <a:t>relationships</a:t>
            </a:r>
            <a:r>
              <a:rPr lang="de-DE" i="1" dirty="0"/>
              <a:t> </a:t>
            </a:r>
            <a:r>
              <a:rPr lang="de-DE" i="1" dirty="0" err="1"/>
              <a:t>of</a:t>
            </a:r>
            <a:r>
              <a:rPr lang="de-DE" i="1" dirty="0"/>
              <a:t> power</a:t>
            </a:r>
          </a:p>
          <a:p>
            <a:r>
              <a:rPr lang="de-DE" b="1" dirty="0"/>
              <a:t>RECOGNIZE</a:t>
            </a:r>
            <a:r>
              <a:rPr lang="de-DE" dirty="0"/>
              <a:t> </a:t>
            </a:r>
            <a:r>
              <a:rPr lang="de-DE" dirty="0" err="1"/>
              <a:t>words</a:t>
            </a:r>
            <a:r>
              <a:rPr lang="de-DE" dirty="0"/>
              <a:t> and </a:t>
            </a:r>
            <a:r>
              <a:rPr lang="de-DE" dirty="0" err="1"/>
              <a:t>concepts</a:t>
            </a:r>
            <a:r>
              <a:rPr lang="de-DE" dirty="0"/>
              <a:t> </a:t>
            </a:r>
            <a:r>
              <a:rPr lang="de-DE" dirty="0" err="1"/>
              <a:t>of</a:t>
            </a:r>
            <a:r>
              <a:rPr lang="de-DE" dirty="0"/>
              <a:t> power and </a:t>
            </a:r>
            <a:r>
              <a:rPr lang="de-DE" b="1" dirty="0"/>
              <a:t>DECODE</a:t>
            </a:r>
            <a:r>
              <a:rPr lang="de-DE" dirty="0"/>
              <a:t> </a:t>
            </a:r>
            <a:r>
              <a:rPr lang="de-DE" dirty="0" err="1"/>
              <a:t>them</a:t>
            </a:r>
            <a:endParaRPr lang="de-DE" dirty="0"/>
          </a:p>
          <a:p>
            <a:r>
              <a:rPr lang="de-DE" b="1" dirty="0"/>
              <a:t>UNDERSTAND</a:t>
            </a:r>
            <a:r>
              <a:rPr lang="de-DE" dirty="0"/>
              <a:t> </a:t>
            </a:r>
            <a:r>
              <a:rPr lang="de-DE" dirty="0" err="1"/>
              <a:t>what</a:t>
            </a:r>
            <a:r>
              <a:rPr lang="de-DE" dirty="0"/>
              <a:t> </a:t>
            </a:r>
            <a:r>
              <a:rPr lang="de-DE" i="1" dirty="0" err="1"/>
              <a:t>continuities</a:t>
            </a:r>
            <a:r>
              <a:rPr lang="de-DE" dirty="0"/>
              <a:t> </a:t>
            </a:r>
            <a:r>
              <a:rPr lang="de-DE" dirty="0" err="1"/>
              <a:t>of</a:t>
            </a:r>
            <a:r>
              <a:rPr lang="de-DE" dirty="0"/>
              <a:t> </a:t>
            </a:r>
            <a:r>
              <a:rPr lang="de-DE" dirty="0" err="1"/>
              <a:t>historical</a:t>
            </a:r>
            <a:r>
              <a:rPr lang="de-DE" dirty="0"/>
              <a:t> power </a:t>
            </a:r>
            <a:r>
              <a:rPr lang="de-DE" dirty="0" err="1"/>
              <a:t>relationships</a:t>
            </a:r>
            <a:r>
              <a:rPr lang="de-DE" dirty="0"/>
              <a:t> </a:t>
            </a:r>
            <a:r>
              <a:rPr lang="de-DE" dirty="0" err="1"/>
              <a:t>are</a:t>
            </a:r>
            <a:r>
              <a:rPr lang="de-DE" dirty="0"/>
              <a:t> ("</a:t>
            </a:r>
            <a:r>
              <a:rPr lang="de-DE" dirty="0" err="1"/>
              <a:t>the</a:t>
            </a:r>
            <a:r>
              <a:rPr lang="de-DE" dirty="0"/>
              <a:t> </a:t>
            </a:r>
            <a:r>
              <a:rPr lang="de-DE" dirty="0" err="1"/>
              <a:t>past</a:t>
            </a:r>
            <a:r>
              <a:rPr lang="de-DE" dirty="0"/>
              <a:t> </a:t>
            </a:r>
            <a:r>
              <a:rPr lang="de-DE" dirty="0" err="1"/>
              <a:t>is</a:t>
            </a:r>
            <a:r>
              <a:rPr lang="de-DE" dirty="0"/>
              <a:t> </a:t>
            </a:r>
            <a:r>
              <a:rPr lang="de-DE" dirty="0" err="1"/>
              <a:t>now</a:t>
            </a:r>
            <a:r>
              <a:rPr lang="de-DE" dirty="0"/>
              <a:t>")</a:t>
            </a:r>
          </a:p>
          <a:p>
            <a:r>
              <a:rPr lang="de-DE" b="1" dirty="0"/>
              <a:t>DEVELOP</a:t>
            </a:r>
            <a:r>
              <a:rPr lang="de-DE" dirty="0"/>
              <a:t> a will </a:t>
            </a:r>
            <a:r>
              <a:rPr lang="de-DE" dirty="0" err="1"/>
              <a:t>to</a:t>
            </a:r>
            <a:r>
              <a:rPr lang="de-DE" dirty="0"/>
              <a:t> </a:t>
            </a:r>
            <a:r>
              <a:rPr lang="de-DE" dirty="0" err="1"/>
              <a:t>change</a:t>
            </a:r>
            <a:endParaRPr lang="de-DE"/>
          </a:p>
          <a:p>
            <a:pPr>
              <a:buFont typeface="Calibri"/>
              <a:buChar char="-"/>
            </a:pPr>
            <a:r>
              <a:rPr lang="de-DE" sz="1100" dirty="0">
                <a:ea typeface="+mn-lt"/>
                <a:cs typeface="+mn-lt"/>
              </a:rPr>
              <a:t>Zitiert nach Mörsch, Carmen: </a:t>
            </a:r>
            <a:r>
              <a:rPr lang="de-DE" sz="1100" dirty="0" err="1">
                <a:ea typeface="+mn-lt"/>
                <a:cs typeface="+mn-lt"/>
              </a:rPr>
              <a:t>Decolonizing</a:t>
            </a:r>
            <a:r>
              <a:rPr lang="de-DE" sz="1100" dirty="0">
                <a:ea typeface="+mn-lt"/>
                <a:cs typeface="+mn-lt"/>
              </a:rPr>
              <a:t> Arts Education. Skizze zu einer diskriminierungskritischen Aus- und Weiterbildung an der Schnittstelle von Bildung und Künsten, in: Jane </a:t>
            </a:r>
            <a:r>
              <a:rPr lang="de-DE" sz="1100" dirty="0" err="1">
                <a:ea typeface="+mn-lt"/>
                <a:cs typeface="+mn-lt"/>
              </a:rPr>
              <a:t>Eschment</a:t>
            </a:r>
            <a:r>
              <a:rPr lang="de-DE" sz="1100" dirty="0">
                <a:ea typeface="+mn-lt"/>
                <a:cs typeface="+mn-lt"/>
              </a:rPr>
              <a:t>, Hannah Neumann, Aurora </a:t>
            </a:r>
            <a:r>
              <a:rPr lang="de-DE" sz="1100" dirty="0" err="1">
                <a:ea typeface="+mn-lt"/>
                <a:cs typeface="+mn-lt"/>
              </a:rPr>
              <a:t>Rodonò</a:t>
            </a:r>
            <a:r>
              <a:rPr lang="de-DE" sz="1100" dirty="0">
                <a:ea typeface="+mn-lt"/>
                <a:cs typeface="+mn-lt"/>
              </a:rPr>
              <a:t>, Torsten Meyer (</a:t>
            </a:r>
            <a:r>
              <a:rPr lang="de-DE" sz="1100" dirty="0" err="1">
                <a:ea typeface="+mn-lt"/>
                <a:cs typeface="+mn-lt"/>
              </a:rPr>
              <a:t>Hg</a:t>
            </a:r>
            <a:r>
              <a:rPr lang="de-DE" sz="1100" dirty="0">
                <a:ea typeface="+mn-lt"/>
                <a:cs typeface="+mn-lt"/>
              </a:rPr>
              <a:t>.): Arts Education in Transition, Zeitschrift Kunst Medien Bildung | </a:t>
            </a:r>
            <a:r>
              <a:rPr lang="de-DE" sz="1100" dirty="0" err="1">
                <a:ea typeface="+mn-lt"/>
                <a:cs typeface="+mn-lt"/>
              </a:rPr>
              <a:t>zkmb</a:t>
            </a:r>
            <a:r>
              <a:rPr lang="de-DE" sz="1100" dirty="0">
                <a:ea typeface="+mn-lt"/>
                <a:cs typeface="+mn-lt"/>
              </a:rPr>
              <a:t> 2021. Quelle: https://zkmb.de/decolonizing-arts-education-skizze-zu-einer-diskriminierungskritischen-aus-und-weiterbildung-an-der-schnittstelle-von-bildung-und-kuensten/; Letzter Zugriff: 24.01.2023</a:t>
            </a:r>
          </a:p>
        </p:txBody>
      </p:sp>
    </p:spTree>
    <p:extLst>
      <p:ext uri="{BB962C8B-B14F-4D97-AF65-F5344CB8AC3E}">
        <p14:creationId xmlns:p14="http://schemas.microsoft.com/office/powerpoint/2010/main" val="724424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381071-D84B-BF5C-B443-E7951C498296}"/>
              </a:ext>
            </a:extLst>
          </p:cNvPr>
          <p:cNvSpPr>
            <a:spLocks noGrp="1"/>
          </p:cNvSpPr>
          <p:nvPr>
            <p:ph type="title"/>
          </p:nvPr>
        </p:nvSpPr>
        <p:spPr/>
        <p:txBody>
          <a:bodyPr>
            <a:normAutofit/>
          </a:bodyPr>
          <a:lstStyle/>
          <a:p>
            <a:r>
              <a:rPr lang="de-DE" dirty="0" err="1">
                <a:latin typeface="Batang"/>
                <a:ea typeface="Batang"/>
              </a:rPr>
              <a:t>Definitions</a:t>
            </a:r>
            <a:r>
              <a:rPr lang="de-DE" dirty="0">
                <a:latin typeface="Batang"/>
                <a:ea typeface="Batang"/>
              </a:rPr>
              <a:t> </a:t>
            </a:r>
            <a:r>
              <a:rPr lang="de-DE" dirty="0" err="1">
                <a:latin typeface="Batang"/>
                <a:ea typeface="Batang"/>
              </a:rPr>
              <a:t>of</a:t>
            </a:r>
            <a:r>
              <a:rPr lang="de-DE" dirty="0">
                <a:latin typeface="Batang"/>
                <a:ea typeface="Batang"/>
              </a:rPr>
              <a:t> </a:t>
            </a:r>
            <a:r>
              <a:rPr lang="de-DE" dirty="0" err="1">
                <a:latin typeface="Batang"/>
                <a:ea typeface="Batang"/>
              </a:rPr>
              <a:t>key</a:t>
            </a:r>
            <a:r>
              <a:rPr lang="de-DE" dirty="0">
                <a:latin typeface="Batang"/>
                <a:ea typeface="Batang"/>
              </a:rPr>
              <a:t> </a:t>
            </a:r>
            <a:r>
              <a:rPr lang="de-DE" dirty="0" err="1">
                <a:latin typeface="Batang"/>
                <a:ea typeface="Batang"/>
              </a:rPr>
              <a:t>concepts</a:t>
            </a:r>
            <a:r>
              <a:rPr lang="de-DE" dirty="0">
                <a:latin typeface="Batang"/>
                <a:ea typeface="Batang"/>
              </a:rPr>
              <a:t> </a:t>
            </a:r>
            <a:r>
              <a:rPr lang="de-DE" sz="2000" dirty="0">
                <a:latin typeface="Batang"/>
                <a:ea typeface="Batang"/>
              </a:rPr>
              <a:t>(after Ashcroft / Griffiths / </a:t>
            </a:r>
            <a:r>
              <a:rPr lang="de-DE" sz="2000" dirty="0" err="1">
                <a:latin typeface="Batang"/>
                <a:ea typeface="Batang"/>
              </a:rPr>
              <a:t>Triffin</a:t>
            </a:r>
            <a:r>
              <a:rPr lang="de-DE" sz="2000" dirty="0">
                <a:latin typeface="Batang"/>
                <a:ea typeface="Batang"/>
              </a:rPr>
              <a:t> 2000)</a:t>
            </a:r>
            <a:endParaRPr lang="de-DE" sz="2000" dirty="0"/>
          </a:p>
        </p:txBody>
      </p:sp>
      <p:sp>
        <p:nvSpPr>
          <p:cNvPr id="3" name="Inhaltsplatzhalter 2">
            <a:extLst>
              <a:ext uri="{FF2B5EF4-FFF2-40B4-BE49-F238E27FC236}">
                <a16:creationId xmlns:a16="http://schemas.microsoft.com/office/drawing/2014/main" id="{B260E51E-5239-E5D9-90A0-B5BE1D1D037E}"/>
              </a:ext>
            </a:extLst>
          </p:cNvPr>
          <p:cNvSpPr>
            <a:spLocks noGrp="1"/>
          </p:cNvSpPr>
          <p:nvPr>
            <p:ph idx="1"/>
          </p:nvPr>
        </p:nvSpPr>
        <p:spPr/>
        <p:txBody>
          <a:bodyPr vert="horz" lIns="91440" tIns="45720" rIns="91440" bIns="45720" rtlCol="0" anchor="t">
            <a:normAutofit fontScale="92500" lnSpcReduction="10000"/>
          </a:bodyPr>
          <a:lstStyle/>
          <a:p>
            <a:r>
              <a:rPr lang="de-DE" b="1" i="1" dirty="0"/>
              <a:t>Agency</a:t>
            </a:r>
            <a:r>
              <a:rPr lang="de-DE" dirty="0"/>
              <a:t>: "</a:t>
            </a:r>
            <a:r>
              <a:rPr lang="de-DE" dirty="0" err="1"/>
              <a:t>the</a:t>
            </a:r>
            <a:r>
              <a:rPr lang="de-DE" dirty="0"/>
              <a:t> </a:t>
            </a:r>
            <a:r>
              <a:rPr lang="de-DE" dirty="0" err="1"/>
              <a:t>ability</a:t>
            </a:r>
            <a:r>
              <a:rPr lang="de-DE" dirty="0"/>
              <a:t> </a:t>
            </a:r>
            <a:r>
              <a:rPr lang="de-DE" dirty="0" err="1"/>
              <a:t>to</a:t>
            </a:r>
            <a:r>
              <a:rPr lang="de-DE" dirty="0"/>
              <a:t> </a:t>
            </a:r>
            <a:r>
              <a:rPr lang="de-DE" dirty="0" err="1"/>
              <a:t>act</a:t>
            </a:r>
            <a:r>
              <a:rPr lang="de-DE" dirty="0"/>
              <a:t> </a:t>
            </a:r>
            <a:r>
              <a:rPr lang="de-DE" dirty="0" err="1"/>
              <a:t>or</a:t>
            </a:r>
            <a:r>
              <a:rPr lang="de-DE" dirty="0"/>
              <a:t> perform an </a:t>
            </a:r>
            <a:r>
              <a:rPr lang="de-DE" dirty="0" err="1"/>
              <a:t>action</a:t>
            </a:r>
            <a:r>
              <a:rPr lang="de-DE" dirty="0"/>
              <a:t>". Can </a:t>
            </a:r>
            <a:r>
              <a:rPr lang="de-DE" dirty="0" err="1"/>
              <a:t>individuals</a:t>
            </a:r>
            <a:r>
              <a:rPr lang="de-DE" dirty="0"/>
              <a:t> </a:t>
            </a:r>
            <a:r>
              <a:rPr lang="de-DE" dirty="0" err="1"/>
              <a:t>act</a:t>
            </a:r>
            <a:r>
              <a:rPr lang="de-DE" dirty="0"/>
              <a:t> </a:t>
            </a:r>
            <a:r>
              <a:rPr lang="de-DE" dirty="0" err="1"/>
              <a:t>freely</a:t>
            </a:r>
            <a:r>
              <a:rPr lang="de-DE" dirty="0"/>
              <a:t> and </a:t>
            </a:r>
            <a:r>
              <a:rPr lang="de-DE" dirty="0" err="1"/>
              <a:t>autonomously</a:t>
            </a:r>
            <a:r>
              <a:rPr lang="de-DE" dirty="0"/>
              <a:t>?</a:t>
            </a:r>
          </a:p>
          <a:p>
            <a:r>
              <a:rPr lang="de-DE" b="1" i="1" dirty="0"/>
              <a:t>Appropriation</a:t>
            </a:r>
            <a:r>
              <a:rPr lang="de-DE" dirty="0"/>
              <a:t>: </a:t>
            </a:r>
            <a:r>
              <a:rPr lang="de-DE" b="1" u="sng" dirty="0" err="1"/>
              <a:t>either</a:t>
            </a:r>
            <a:r>
              <a:rPr lang="de-DE" dirty="0"/>
              <a:t>: </a:t>
            </a:r>
            <a:r>
              <a:rPr lang="de-DE" dirty="0" err="1"/>
              <a:t>description</a:t>
            </a:r>
            <a:r>
              <a:rPr lang="de-DE" dirty="0"/>
              <a:t> </a:t>
            </a:r>
            <a:r>
              <a:rPr lang="de-DE" dirty="0" err="1"/>
              <a:t>of</a:t>
            </a:r>
            <a:r>
              <a:rPr lang="de-DE" dirty="0"/>
              <a:t> </a:t>
            </a:r>
            <a:r>
              <a:rPr lang="de-DE" dirty="0" err="1"/>
              <a:t>the</a:t>
            </a:r>
            <a:r>
              <a:rPr lang="de-DE" dirty="0"/>
              <a:t> </a:t>
            </a:r>
            <a:r>
              <a:rPr lang="de-DE" dirty="0" err="1"/>
              <a:t>ways</a:t>
            </a:r>
            <a:r>
              <a:rPr lang="de-DE" dirty="0"/>
              <a:t> in </a:t>
            </a:r>
            <a:r>
              <a:rPr lang="de-DE" dirty="0" err="1"/>
              <a:t>which</a:t>
            </a:r>
            <a:r>
              <a:rPr lang="de-DE" dirty="0"/>
              <a:t> post-</a:t>
            </a:r>
            <a:r>
              <a:rPr lang="de-DE" dirty="0" err="1"/>
              <a:t>colonial</a:t>
            </a:r>
            <a:r>
              <a:rPr lang="de-DE" dirty="0"/>
              <a:t> </a:t>
            </a:r>
            <a:r>
              <a:rPr lang="de-DE" dirty="0" err="1"/>
              <a:t>societies</a:t>
            </a:r>
            <a:r>
              <a:rPr lang="de-DE" dirty="0"/>
              <a:t> </a:t>
            </a:r>
            <a:r>
              <a:rPr lang="de-DE" dirty="0" err="1"/>
              <a:t>take</a:t>
            </a:r>
            <a:r>
              <a:rPr lang="de-DE" dirty="0"/>
              <a:t> </a:t>
            </a:r>
            <a:r>
              <a:rPr lang="de-DE" dirty="0" err="1"/>
              <a:t>over</a:t>
            </a:r>
            <a:r>
              <a:rPr lang="de-DE" dirty="0"/>
              <a:t> </a:t>
            </a:r>
            <a:r>
              <a:rPr lang="de-DE" dirty="0" err="1"/>
              <a:t>aspects</a:t>
            </a:r>
            <a:r>
              <a:rPr lang="de-DE" dirty="0"/>
              <a:t> </a:t>
            </a:r>
            <a:r>
              <a:rPr lang="de-DE" dirty="0" err="1"/>
              <a:t>of</a:t>
            </a:r>
            <a:r>
              <a:rPr lang="de-DE" dirty="0"/>
              <a:t> </a:t>
            </a:r>
            <a:r>
              <a:rPr lang="de-DE" dirty="0" err="1"/>
              <a:t>the</a:t>
            </a:r>
            <a:r>
              <a:rPr lang="de-DE" dirty="0"/>
              <a:t> imperial </a:t>
            </a:r>
            <a:r>
              <a:rPr lang="de-DE" dirty="0" err="1"/>
              <a:t>culture</a:t>
            </a:r>
            <a:r>
              <a:rPr lang="de-DE" dirty="0"/>
              <a:t> </a:t>
            </a:r>
            <a:r>
              <a:rPr lang="de-DE" dirty="0" err="1"/>
              <a:t>that</a:t>
            </a:r>
            <a:r>
              <a:rPr lang="de-DE" dirty="0"/>
              <a:t> </a:t>
            </a:r>
            <a:r>
              <a:rPr lang="de-DE" dirty="0" err="1"/>
              <a:t>may</a:t>
            </a:r>
            <a:r>
              <a:rPr lang="de-DE" dirty="0"/>
              <a:t> </a:t>
            </a:r>
            <a:r>
              <a:rPr lang="de-DE" dirty="0" err="1"/>
              <a:t>help</a:t>
            </a:r>
            <a:r>
              <a:rPr lang="de-DE" dirty="0"/>
              <a:t> </a:t>
            </a:r>
            <a:r>
              <a:rPr lang="de-DE" dirty="0" err="1"/>
              <a:t>them</a:t>
            </a:r>
            <a:r>
              <a:rPr lang="de-DE" dirty="0"/>
              <a:t> </a:t>
            </a:r>
            <a:r>
              <a:rPr lang="de-DE" dirty="0" err="1"/>
              <a:t>to</a:t>
            </a:r>
            <a:r>
              <a:rPr lang="de-DE" dirty="0"/>
              <a:t> </a:t>
            </a:r>
            <a:r>
              <a:rPr lang="de-DE" dirty="0" err="1"/>
              <a:t>articulate</a:t>
            </a:r>
            <a:r>
              <a:rPr lang="de-DE" dirty="0"/>
              <a:t> </a:t>
            </a:r>
            <a:r>
              <a:rPr lang="de-DE" dirty="0" err="1"/>
              <a:t>their</a:t>
            </a:r>
            <a:r>
              <a:rPr lang="de-DE" dirty="0"/>
              <a:t> own </a:t>
            </a:r>
            <a:r>
              <a:rPr lang="de-DE" dirty="0" err="1"/>
              <a:t>identities</a:t>
            </a:r>
            <a:r>
              <a:rPr lang="de-DE" dirty="0"/>
              <a:t> </a:t>
            </a:r>
            <a:r>
              <a:rPr lang="de-DE" b="1" u="sng" dirty="0" err="1"/>
              <a:t>or</a:t>
            </a:r>
            <a:r>
              <a:rPr lang="de-DE" dirty="0"/>
              <a:t>: </a:t>
            </a:r>
            <a:r>
              <a:rPr lang="de-DE" dirty="0" err="1"/>
              <a:t>strategy</a:t>
            </a:r>
            <a:r>
              <a:rPr lang="de-DE" dirty="0"/>
              <a:t> </a:t>
            </a:r>
            <a:r>
              <a:rPr lang="de-DE" dirty="0" err="1"/>
              <a:t>by</a:t>
            </a:r>
            <a:r>
              <a:rPr lang="de-DE" dirty="0"/>
              <a:t> </a:t>
            </a:r>
            <a:r>
              <a:rPr lang="de-DE" dirty="0" err="1"/>
              <a:t>which</a:t>
            </a:r>
            <a:r>
              <a:rPr lang="de-DE" dirty="0"/>
              <a:t> </a:t>
            </a:r>
            <a:r>
              <a:rPr lang="de-DE" dirty="0" err="1"/>
              <a:t>the</a:t>
            </a:r>
            <a:r>
              <a:rPr lang="de-DE" dirty="0"/>
              <a:t> imperial power </a:t>
            </a:r>
            <a:r>
              <a:rPr lang="de-DE" dirty="0" err="1"/>
              <a:t>incorporates</a:t>
            </a:r>
            <a:r>
              <a:rPr lang="de-DE" dirty="0"/>
              <a:t> </a:t>
            </a:r>
            <a:r>
              <a:rPr lang="de-DE" dirty="0" err="1"/>
              <a:t>the</a:t>
            </a:r>
            <a:r>
              <a:rPr lang="de-DE" dirty="0"/>
              <a:t> </a:t>
            </a:r>
            <a:r>
              <a:rPr lang="de-DE" dirty="0" err="1"/>
              <a:t>culture</a:t>
            </a:r>
            <a:r>
              <a:rPr lang="de-DE" dirty="0"/>
              <a:t> </a:t>
            </a:r>
            <a:r>
              <a:rPr lang="de-DE" dirty="0" err="1"/>
              <a:t>that</a:t>
            </a:r>
            <a:r>
              <a:rPr lang="de-DE" dirty="0"/>
              <a:t> </a:t>
            </a:r>
            <a:r>
              <a:rPr lang="de-DE" dirty="0" err="1"/>
              <a:t>it</a:t>
            </a:r>
            <a:r>
              <a:rPr lang="de-DE" dirty="0"/>
              <a:t> </a:t>
            </a:r>
            <a:r>
              <a:rPr lang="de-DE" dirty="0" err="1"/>
              <a:t>invades</a:t>
            </a:r>
          </a:p>
          <a:p>
            <a:r>
              <a:rPr lang="de-DE" b="1" i="1" dirty="0" err="1"/>
              <a:t>Diversity</a:t>
            </a:r>
            <a:r>
              <a:rPr lang="de-DE" b="1" i="1" dirty="0"/>
              <a:t>: </a:t>
            </a:r>
            <a:r>
              <a:rPr lang="de-DE" dirty="0" err="1"/>
              <a:t>acceptance</a:t>
            </a:r>
            <a:r>
              <a:rPr lang="de-DE" dirty="0"/>
              <a:t> </a:t>
            </a:r>
            <a:r>
              <a:rPr lang="de-DE" dirty="0" err="1"/>
              <a:t>that</a:t>
            </a:r>
            <a:r>
              <a:rPr lang="de-DE" dirty="0"/>
              <a:t> not </a:t>
            </a:r>
            <a:r>
              <a:rPr lang="de-DE" dirty="0" err="1"/>
              <a:t>one</a:t>
            </a:r>
            <a:r>
              <a:rPr lang="de-DE" dirty="0"/>
              <a:t> </a:t>
            </a:r>
            <a:r>
              <a:rPr lang="de-DE" dirty="0" err="1"/>
              <a:t>society</a:t>
            </a:r>
            <a:r>
              <a:rPr lang="de-DE" dirty="0"/>
              <a:t> </a:t>
            </a:r>
            <a:r>
              <a:rPr lang="de-DE" dirty="0" err="1"/>
              <a:t>is</a:t>
            </a:r>
            <a:r>
              <a:rPr lang="de-DE" dirty="0"/>
              <a:t> </a:t>
            </a:r>
            <a:r>
              <a:rPr lang="de-DE" dirty="0" err="1"/>
              <a:t>homogenic</a:t>
            </a:r>
            <a:r>
              <a:rPr lang="de-DE" dirty="0"/>
              <a:t> but </a:t>
            </a:r>
            <a:r>
              <a:rPr lang="de-DE" dirty="0" err="1"/>
              <a:t>consists</a:t>
            </a:r>
            <a:r>
              <a:rPr lang="de-DE" dirty="0"/>
              <a:t> </a:t>
            </a:r>
            <a:r>
              <a:rPr lang="de-DE" dirty="0" err="1"/>
              <a:t>of</a:t>
            </a:r>
            <a:r>
              <a:rPr lang="de-DE" dirty="0"/>
              <a:t> different </a:t>
            </a:r>
            <a:r>
              <a:rPr lang="de-DE" dirty="0" err="1"/>
              <a:t>aspects</a:t>
            </a:r>
            <a:r>
              <a:rPr lang="de-DE" dirty="0"/>
              <a:t> and </a:t>
            </a:r>
            <a:r>
              <a:rPr lang="de-DE" dirty="0" err="1"/>
              <a:t>heritages</a:t>
            </a:r>
            <a:r>
              <a:rPr lang="de-DE" dirty="0"/>
              <a:t> and </a:t>
            </a:r>
            <a:r>
              <a:rPr lang="de-DE" dirty="0" err="1"/>
              <a:t>roots</a:t>
            </a:r>
          </a:p>
          <a:p>
            <a:r>
              <a:rPr lang="de-DE" b="1" i="1" dirty="0" err="1"/>
              <a:t>Eurocentrism</a:t>
            </a:r>
            <a:r>
              <a:rPr lang="de-DE" b="1" i="1" dirty="0"/>
              <a:t>:</a:t>
            </a:r>
            <a:r>
              <a:rPr lang="de-DE" dirty="0"/>
              <a:t> "</a:t>
            </a:r>
            <a:r>
              <a:rPr lang="de-DE" dirty="0">
                <a:ea typeface="+mn-lt"/>
                <a:cs typeface="+mn-lt"/>
              </a:rPr>
              <a:t>The </a:t>
            </a:r>
            <a:r>
              <a:rPr lang="de-DE" dirty="0" err="1">
                <a:ea typeface="+mn-lt"/>
                <a:cs typeface="+mn-lt"/>
              </a:rPr>
              <a:t>conscious</a:t>
            </a:r>
            <a:r>
              <a:rPr lang="de-DE" dirty="0">
                <a:ea typeface="+mn-lt"/>
                <a:cs typeface="+mn-lt"/>
              </a:rPr>
              <a:t> </a:t>
            </a:r>
            <a:r>
              <a:rPr lang="de-DE" dirty="0" err="1">
                <a:ea typeface="+mn-lt"/>
                <a:cs typeface="+mn-lt"/>
              </a:rPr>
              <a:t>or</a:t>
            </a:r>
            <a:r>
              <a:rPr lang="de-DE" dirty="0">
                <a:ea typeface="+mn-lt"/>
                <a:cs typeface="+mn-lt"/>
              </a:rPr>
              <a:t> </a:t>
            </a:r>
            <a:r>
              <a:rPr lang="de-DE" dirty="0" err="1">
                <a:ea typeface="+mn-lt"/>
                <a:cs typeface="+mn-lt"/>
              </a:rPr>
              <a:t>unconscious</a:t>
            </a:r>
            <a:r>
              <a:rPr lang="de-DE" dirty="0">
                <a:ea typeface="+mn-lt"/>
                <a:cs typeface="+mn-lt"/>
              </a:rPr>
              <a:t> </a:t>
            </a:r>
            <a:r>
              <a:rPr lang="de-DE" dirty="0" err="1">
                <a:ea typeface="+mn-lt"/>
                <a:cs typeface="+mn-lt"/>
              </a:rPr>
              <a:t>process</a:t>
            </a:r>
            <a:r>
              <a:rPr lang="de-DE" dirty="0">
                <a:ea typeface="+mn-lt"/>
                <a:cs typeface="+mn-lt"/>
              </a:rPr>
              <a:t> </a:t>
            </a:r>
            <a:r>
              <a:rPr lang="de-DE" dirty="0" err="1">
                <a:ea typeface="+mn-lt"/>
                <a:cs typeface="+mn-lt"/>
              </a:rPr>
              <a:t>by</a:t>
            </a:r>
            <a:r>
              <a:rPr lang="de-DE" dirty="0">
                <a:ea typeface="+mn-lt"/>
                <a:cs typeface="+mn-lt"/>
              </a:rPr>
              <a:t> </a:t>
            </a:r>
            <a:r>
              <a:rPr lang="de-DE" dirty="0" err="1">
                <a:ea typeface="+mn-lt"/>
                <a:cs typeface="+mn-lt"/>
              </a:rPr>
              <a:t>which</a:t>
            </a:r>
            <a:r>
              <a:rPr lang="de-DE" dirty="0">
                <a:ea typeface="+mn-lt"/>
                <a:cs typeface="+mn-lt"/>
              </a:rPr>
              <a:t> Europe and European </a:t>
            </a:r>
            <a:r>
              <a:rPr lang="de-DE" dirty="0" err="1">
                <a:ea typeface="+mn-lt"/>
                <a:cs typeface="+mn-lt"/>
              </a:rPr>
              <a:t>cultural</a:t>
            </a:r>
            <a:r>
              <a:rPr lang="de-DE" dirty="0">
                <a:ea typeface="+mn-lt"/>
                <a:cs typeface="+mn-lt"/>
              </a:rPr>
              <a:t> </a:t>
            </a:r>
            <a:r>
              <a:rPr lang="de-DE" dirty="0" err="1">
                <a:ea typeface="+mn-lt"/>
                <a:cs typeface="+mn-lt"/>
              </a:rPr>
              <a:t>assumptions</a:t>
            </a:r>
            <a:r>
              <a:rPr lang="de-DE" dirty="0">
                <a:ea typeface="+mn-lt"/>
                <a:cs typeface="+mn-lt"/>
              </a:rPr>
              <a:t> </a:t>
            </a:r>
            <a:r>
              <a:rPr lang="de-DE" dirty="0" err="1">
                <a:ea typeface="+mn-lt"/>
                <a:cs typeface="+mn-lt"/>
              </a:rPr>
              <a:t>are</a:t>
            </a:r>
            <a:r>
              <a:rPr lang="de-DE" dirty="0">
                <a:ea typeface="+mn-lt"/>
                <a:cs typeface="+mn-lt"/>
              </a:rPr>
              <a:t> </a:t>
            </a:r>
            <a:r>
              <a:rPr lang="de-DE" dirty="0" err="1">
                <a:ea typeface="+mn-lt"/>
                <a:cs typeface="+mn-lt"/>
              </a:rPr>
              <a:t>constructed</a:t>
            </a:r>
            <a:r>
              <a:rPr lang="de-DE" dirty="0">
                <a:ea typeface="+mn-lt"/>
                <a:cs typeface="+mn-lt"/>
              </a:rPr>
              <a:t> </a:t>
            </a:r>
            <a:r>
              <a:rPr lang="de-DE" dirty="0" err="1">
                <a:ea typeface="+mn-lt"/>
                <a:cs typeface="+mn-lt"/>
              </a:rPr>
              <a:t>as</a:t>
            </a:r>
            <a:r>
              <a:rPr lang="de-DE" dirty="0">
                <a:ea typeface="+mn-lt"/>
                <a:cs typeface="+mn-lt"/>
              </a:rPr>
              <a:t>, </a:t>
            </a:r>
            <a:r>
              <a:rPr lang="de-DE" dirty="0" err="1">
                <a:ea typeface="+mn-lt"/>
                <a:cs typeface="+mn-lt"/>
              </a:rPr>
              <a:t>or</a:t>
            </a:r>
            <a:r>
              <a:rPr lang="de-DE" dirty="0">
                <a:ea typeface="+mn-lt"/>
                <a:cs typeface="+mn-lt"/>
              </a:rPr>
              <a:t> </a:t>
            </a:r>
            <a:r>
              <a:rPr lang="de-DE" dirty="0" err="1">
                <a:ea typeface="+mn-lt"/>
                <a:cs typeface="+mn-lt"/>
              </a:rPr>
              <a:t>assumed</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be</a:t>
            </a:r>
            <a:r>
              <a:rPr lang="de-DE" dirty="0">
                <a:ea typeface="+mn-lt"/>
                <a:cs typeface="+mn-lt"/>
              </a:rPr>
              <a:t>, </a:t>
            </a:r>
            <a:r>
              <a:rPr lang="de-DE" dirty="0" err="1">
                <a:ea typeface="+mn-lt"/>
                <a:cs typeface="+mn-lt"/>
              </a:rPr>
              <a:t>the</a:t>
            </a:r>
            <a:r>
              <a:rPr lang="de-DE" dirty="0">
                <a:ea typeface="+mn-lt"/>
                <a:cs typeface="+mn-lt"/>
              </a:rPr>
              <a:t> normal, </a:t>
            </a:r>
            <a:r>
              <a:rPr lang="de-DE" dirty="0" err="1">
                <a:ea typeface="+mn-lt"/>
                <a:cs typeface="+mn-lt"/>
              </a:rPr>
              <a:t>the</a:t>
            </a:r>
            <a:r>
              <a:rPr lang="de-DE" dirty="0">
                <a:ea typeface="+mn-lt"/>
                <a:cs typeface="+mn-lt"/>
              </a:rPr>
              <a:t> </a:t>
            </a:r>
            <a:r>
              <a:rPr lang="de-DE" dirty="0" err="1">
                <a:ea typeface="+mn-lt"/>
                <a:cs typeface="+mn-lt"/>
              </a:rPr>
              <a:t>natural</a:t>
            </a:r>
            <a:r>
              <a:rPr lang="de-DE" dirty="0">
                <a:ea typeface="+mn-lt"/>
                <a:cs typeface="+mn-lt"/>
              </a:rPr>
              <a:t> </a:t>
            </a:r>
            <a:r>
              <a:rPr lang="de-DE" dirty="0" err="1">
                <a:ea typeface="+mn-lt"/>
                <a:cs typeface="+mn-lt"/>
              </a:rPr>
              <a:t>or</a:t>
            </a:r>
            <a:r>
              <a:rPr lang="de-DE" dirty="0">
                <a:ea typeface="+mn-lt"/>
                <a:cs typeface="+mn-lt"/>
              </a:rPr>
              <a:t> </a:t>
            </a:r>
            <a:r>
              <a:rPr lang="de-DE" dirty="0" err="1">
                <a:ea typeface="+mn-lt"/>
                <a:cs typeface="+mn-lt"/>
              </a:rPr>
              <a:t>the</a:t>
            </a:r>
            <a:r>
              <a:rPr lang="de-DE" dirty="0">
                <a:ea typeface="+mn-lt"/>
                <a:cs typeface="+mn-lt"/>
              </a:rPr>
              <a:t> universal. ", </a:t>
            </a:r>
            <a:r>
              <a:rPr lang="de-DE" dirty="0" err="1">
                <a:ea typeface="+mn-lt"/>
                <a:cs typeface="+mn-lt"/>
              </a:rPr>
              <a:t>implying</a:t>
            </a:r>
            <a:r>
              <a:rPr lang="de-DE" dirty="0">
                <a:ea typeface="+mn-lt"/>
                <a:cs typeface="+mn-lt"/>
              </a:rPr>
              <a:t> </a:t>
            </a:r>
            <a:r>
              <a:rPr lang="de-DE" dirty="0" err="1">
                <a:ea typeface="+mn-lt"/>
                <a:cs typeface="+mn-lt"/>
              </a:rPr>
              <a:t>that</a:t>
            </a:r>
            <a:r>
              <a:rPr lang="de-DE" dirty="0">
                <a:ea typeface="+mn-lt"/>
                <a:cs typeface="+mn-lt"/>
              </a:rPr>
              <a:t> </a:t>
            </a:r>
            <a:r>
              <a:rPr lang="de-DE" dirty="0" err="1">
                <a:ea typeface="+mn-lt"/>
                <a:cs typeface="+mn-lt"/>
              </a:rPr>
              <a:t>everything</a:t>
            </a:r>
            <a:r>
              <a:rPr lang="de-DE" dirty="0">
                <a:ea typeface="+mn-lt"/>
                <a:cs typeface="+mn-lt"/>
              </a:rPr>
              <a:t> outside </a:t>
            </a:r>
            <a:r>
              <a:rPr lang="de-DE" dirty="0" err="1">
                <a:ea typeface="+mn-lt"/>
                <a:cs typeface="+mn-lt"/>
              </a:rPr>
              <a:t>is</a:t>
            </a:r>
            <a:r>
              <a:rPr lang="de-DE" dirty="0">
                <a:ea typeface="+mn-lt"/>
                <a:cs typeface="+mn-lt"/>
              </a:rPr>
              <a:t> "abnormal" </a:t>
            </a:r>
            <a:r>
              <a:rPr lang="de-DE" dirty="0" err="1">
                <a:ea typeface="+mn-lt"/>
                <a:cs typeface="+mn-lt"/>
              </a:rPr>
              <a:t>or</a:t>
            </a:r>
            <a:r>
              <a:rPr lang="de-DE" dirty="0">
                <a:ea typeface="+mn-lt"/>
                <a:cs typeface="+mn-lt"/>
              </a:rPr>
              <a:t> "</a:t>
            </a:r>
            <a:r>
              <a:rPr lang="de-DE" dirty="0" err="1">
                <a:ea typeface="+mn-lt"/>
                <a:cs typeface="+mn-lt"/>
              </a:rPr>
              <a:t>unnatural</a:t>
            </a:r>
            <a:r>
              <a:rPr lang="de-DE" dirty="0">
                <a:ea typeface="+mn-lt"/>
                <a:cs typeface="+mn-lt"/>
              </a:rPr>
              <a:t>".</a:t>
            </a:r>
          </a:p>
          <a:p>
            <a:pPr marL="0" indent="0">
              <a:buNone/>
            </a:pPr>
            <a:r>
              <a:rPr kumimoji="0" lang="de-DE" sz="1200" b="0" i="0" u="none" strike="noStrike" kern="1200" cap="none" spc="0" normalizeH="0" baseline="0" noProof="0" dirty="0">
                <a:ln>
                  <a:noFill/>
                </a:ln>
                <a:solidFill>
                  <a:prstClr val="black"/>
                </a:solidFill>
                <a:effectLst/>
                <a:uLnTx/>
                <a:uFillTx/>
                <a:latin typeface="Avenir Next LT Pro Light"/>
                <a:ea typeface="+mn-lt"/>
                <a:cs typeface="+mn-lt"/>
              </a:rPr>
              <a:t>Ashcroft, Bill / Griffiths, Gareth / </a:t>
            </a:r>
            <a:r>
              <a:rPr kumimoji="0" lang="de-DE" sz="1200" b="0" i="0" u="none" strike="noStrike" kern="1200" cap="none" spc="0" normalizeH="0" baseline="0" noProof="0" dirty="0" err="1">
                <a:ln>
                  <a:noFill/>
                </a:ln>
                <a:solidFill>
                  <a:prstClr val="black"/>
                </a:solidFill>
                <a:effectLst/>
                <a:uLnTx/>
                <a:uFillTx/>
                <a:latin typeface="Avenir Next LT Pro Light"/>
                <a:ea typeface="+mn-lt"/>
                <a:cs typeface="+mn-lt"/>
              </a:rPr>
              <a:t>Triffin</a:t>
            </a:r>
            <a:r>
              <a:rPr kumimoji="0" lang="de-DE" sz="1200" b="0" i="0" u="none" strike="noStrike" kern="1200" cap="none" spc="0" normalizeH="0" baseline="0" noProof="0" dirty="0">
                <a:ln>
                  <a:noFill/>
                </a:ln>
                <a:solidFill>
                  <a:prstClr val="black"/>
                </a:solidFill>
                <a:effectLst/>
                <a:uLnTx/>
                <a:uFillTx/>
                <a:latin typeface="Avenir Next LT Pro Light"/>
                <a:ea typeface="+mn-lt"/>
                <a:cs typeface="+mn-lt"/>
              </a:rPr>
              <a:t>, Helen (2000): </a:t>
            </a:r>
            <a:r>
              <a:rPr kumimoji="0" lang="de-DE" sz="1200" b="0" i="0" u="none" strike="noStrike" kern="1200" cap="none" spc="0" normalizeH="0" baseline="0" noProof="0" dirty="0" err="1">
                <a:ln>
                  <a:noFill/>
                </a:ln>
                <a:solidFill>
                  <a:prstClr val="black"/>
                </a:solidFill>
                <a:effectLst/>
                <a:uLnTx/>
                <a:uFillTx/>
                <a:latin typeface="Avenir Next LT Pro Light"/>
                <a:ea typeface="+mn-lt"/>
                <a:cs typeface="+mn-lt"/>
              </a:rPr>
              <a:t>Postcolonial</a:t>
            </a:r>
            <a:r>
              <a:rPr kumimoji="0" lang="de-DE" sz="1200" b="0" i="0" u="none" strike="noStrike" kern="1200" cap="none" spc="0" normalizeH="0" baseline="0" noProof="0" dirty="0">
                <a:ln>
                  <a:noFill/>
                </a:ln>
                <a:solidFill>
                  <a:prstClr val="black"/>
                </a:solidFill>
                <a:effectLst/>
                <a:uLnTx/>
                <a:uFillTx/>
                <a:latin typeface="Avenir Next LT Pro Light"/>
                <a:ea typeface="+mn-lt"/>
                <a:cs typeface="+mn-lt"/>
              </a:rPr>
              <a:t> Studies. The Key </a:t>
            </a:r>
            <a:r>
              <a:rPr kumimoji="0" lang="de-DE" sz="1200" b="0" i="0" u="none" strike="noStrike" kern="1200" cap="none" spc="0" normalizeH="0" baseline="0" noProof="0" dirty="0" err="1">
                <a:ln>
                  <a:noFill/>
                </a:ln>
                <a:solidFill>
                  <a:prstClr val="black"/>
                </a:solidFill>
                <a:effectLst/>
                <a:uLnTx/>
                <a:uFillTx/>
                <a:latin typeface="Avenir Next LT Pro Light"/>
                <a:ea typeface="+mn-lt"/>
                <a:cs typeface="+mn-lt"/>
              </a:rPr>
              <a:t>Concepts</a:t>
            </a:r>
            <a:r>
              <a:rPr kumimoji="0" lang="de-DE" sz="1200" b="0" i="0" u="none" strike="noStrike" kern="1200" cap="none" spc="0" normalizeH="0" baseline="0" noProof="0" dirty="0">
                <a:ln>
                  <a:noFill/>
                </a:ln>
                <a:solidFill>
                  <a:prstClr val="black"/>
                </a:solidFill>
                <a:effectLst/>
                <a:uLnTx/>
                <a:uFillTx/>
                <a:latin typeface="Avenir Next LT Pro Light"/>
                <a:ea typeface="+mn-lt"/>
                <a:cs typeface="+mn-lt"/>
              </a:rPr>
              <a:t>. Milton Park: Routledge, p.168.</a:t>
            </a:r>
            <a:endParaRPr lang="de-DE" dirty="0">
              <a:ea typeface="+mn-lt"/>
              <a:cs typeface="+mn-lt"/>
            </a:endParaRPr>
          </a:p>
          <a:p>
            <a:pPr marL="0" indent="0">
              <a:buNone/>
            </a:pPr>
            <a:endParaRPr lang="de-DE" dirty="0"/>
          </a:p>
        </p:txBody>
      </p:sp>
    </p:spTree>
    <p:extLst>
      <p:ext uri="{BB962C8B-B14F-4D97-AF65-F5344CB8AC3E}">
        <p14:creationId xmlns:p14="http://schemas.microsoft.com/office/powerpoint/2010/main" val="2108573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381071-D84B-BF5C-B443-E7951C498296}"/>
              </a:ext>
            </a:extLst>
          </p:cNvPr>
          <p:cNvSpPr>
            <a:spLocks noGrp="1"/>
          </p:cNvSpPr>
          <p:nvPr>
            <p:ph type="title"/>
          </p:nvPr>
        </p:nvSpPr>
        <p:spPr/>
        <p:txBody>
          <a:bodyPr>
            <a:normAutofit/>
          </a:bodyPr>
          <a:lstStyle/>
          <a:p>
            <a:r>
              <a:rPr lang="de-DE" dirty="0" err="1">
                <a:latin typeface="Batang"/>
                <a:ea typeface="Batang"/>
              </a:rPr>
              <a:t>Definitions</a:t>
            </a:r>
            <a:r>
              <a:rPr lang="de-DE" dirty="0">
                <a:latin typeface="Batang"/>
                <a:ea typeface="Batang"/>
              </a:rPr>
              <a:t> </a:t>
            </a:r>
            <a:r>
              <a:rPr lang="de-DE" dirty="0" err="1">
                <a:latin typeface="Batang"/>
                <a:ea typeface="Batang"/>
              </a:rPr>
              <a:t>of</a:t>
            </a:r>
            <a:r>
              <a:rPr lang="de-DE" dirty="0">
                <a:latin typeface="Batang"/>
                <a:ea typeface="Batang"/>
              </a:rPr>
              <a:t> </a:t>
            </a:r>
            <a:r>
              <a:rPr lang="de-DE" dirty="0" err="1">
                <a:latin typeface="Batang"/>
                <a:ea typeface="Batang"/>
              </a:rPr>
              <a:t>key</a:t>
            </a:r>
            <a:r>
              <a:rPr lang="de-DE" dirty="0">
                <a:latin typeface="Batang"/>
                <a:ea typeface="Batang"/>
              </a:rPr>
              <a:t> </a:t>
            </a:r>
            <a:r>
              <a:rPr lang="de-DE" dirty="0" err="1">
                <a:latin typeface="Batang"/>
                <a:ea typeface="Batang"/>
              </a:rPr>
              <a:t>concepts</a:t>
            </a:r>
            <a:r>
              <a:rPr lang="de-DE" dirty="0">
                <a:latin typeface="Batang"/>
                <a:ea typeface="Batang"/>
              </a:rPr>
              <a:t> </a:t>
            </a:r>
            <a:r>
              <a:rPr lang="de-DE" sz="2000" dirty="0">
                <a:latin typeface="Batang"/>
                <a:ea typeface="Batang"/>
              </a:rPr>
              <a:t>(after Ashcroft / Griffiths / </a:t>
            </a:r>
            <a:r>
              <a:rPr lang="de-DE" sz="2000" dirty="0" err="1">
                <a:latin typeface="Batang"/>
                <a:ea typeface="Batang"/>
              </a:rPr>
              <a:t>Triffin</a:t>
            </a:r>
            <a:r>
              <a:rPr lang="de-DE" sz="2000" dirty="0">
                <a:latin typeface="Batang"/>
                <a:ea typeface="Batang"/>
              </a:rPr>
              <a:t> 2000)</a:t>
            </a:r>
            <a:endParaRPr lang="de-DE" sz="2000" dirty="0"/>
          </a:p>
        </p:txBody>
      </p:sp>
      <p:sp>
        <p:nvSpPr>
          <p:cNvPr id="3" name="Inhaltsplatzhalter 2">
            <a:extLst>
              <a:ext uri="{FF2B5EF4-FFF2-40B4-BE49-F238E27FC236}">
                <a16:creationId xmlns:a16="http://schemas.microsoft.com/office/drawing/2014/main" id="{B260E51E-5239-E5D9-90A0-B5BE1D1D037E}"/>
              </a:ext>
            </a:extLst>
          </p:cNvPr>
          <p:cNvSpPr>
            <a:spLocks noGrp="1"/>
          </p:cNvSpPr>
          <p:nvPr>
            <p:ph idx="1"/>
          </p:nvPr>
        </p:nvSpPr>
        <p:spPr/>
        <p:txBody>
          <a:bodyPr vert="horz" lIns="91440" tIns="45720" rIns="91440" bIns="45720" rtlCol="0" anchor="t">
            <a:normAutofit/>
          </a:bodyPr>
          <a:lstStyle/>
          <a:p>
            <a:r>
              <a:rPr lang="de-DE" b="1" i="1" dirty="0" err="1"/>
              <a:t>Imperialism</a:t>
            </a:r>
            <a:r>
              <a:rPr lang="de-DE" b="1" i="1" dirty="0"/>
              <a:t>: </a:t>
            </a:r>
            <a:r>
              <a:rPr lang="de-DE" dirty="0"/>
              <a:t>"</a:t>
            </a:r>
            <a:r>
              <a:rPr lang="de-DE" dirty="0">
                <a:ea typeface="+mn-lt"/>
                <a:cs typeface="+mn-lt"/>
              </a:rPr>
              <a:t>In </a:t>
            </a:r>
            <a:r>
              <a:rPr lang="de-DE" dirty="0" err="1">
                <a:ea typeface="+mn-lt"/>
                <a:cs typeface="+mn-lt"/>
              </a:rPr>
              <a:t>its</a:t>
            </a:r>
            <a:r>
              <a:rPr lang="de-DE" dirty="0">
                <a:ea typeface="+mn-lt"/>
                <a:cs typeface="+mn-lt"/>
              </a:rPr>
              <a:t> </a:t>
            </a:r>
            <a:r>
              <a:rPr lang="de-DE" dirty="0" err="1">
                <a:ea typeface="+mn-lt"/>
                <a:cs typeface="+mn-lt"/>
              </a:rPr>
              <a:t>most</a:t>
            </a:r>
            <a:r>
              <a:rPr lang="de-DE" dirty="0">
                <a:ea typeface="+mn-lt"/>
                <a:cs typeface="+mn-lt"/>
              </a:rPr>
              <a:t> </a:t>
            </a:r>
            <a:r>
              <a:rPr lang="de-DE" dirty="0" err="1">
                <a:ea typeface="+mn-lt"/>
                <a:cs typeface="+mn-lt"/>
              </a:rPr>
              <a:t>general</a:t>
            </a:r>
            <a:r>
              <a:rPr lang="de-DE" dirty="0">
                <a:ea typeface="+mn-lt"/>
                <a:cs typeface="+mn-lt"/>
              </a:rPr>
              <a:t> sense, </a:t>
            </a:r>
            <a:r>
              <a:rPr lang="de-DE" dirty="0" err="1">
                <a:ea typeface="+mn-lt"/>
                <a:cs typeface="+mn-lt"/>
              </a:rPr>
              <a:t>imperialism</a:t>
            </a:r>
            <a:r>
              <a:rPr lang="de-DE" dirty="0">
                <a:ea typeface="+mn-lt"/>
                <a:cs typeface="+mn-lt"/>
              </a:rPr>
              <a:t> </a:t>
            </a:r>
            <a:r>
              <a:rPr lang="de-DE" dirty="0" err="1">
                <a:ea typeface="+mn-lt"/>
                <a:cs typeface="+mn-lt"/>
              </a:rPr>
              <a:t>refers</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the</a:t>
            </a:r>
            <a:r>
              <a:rPr lang="de-DE" dirty="0">
                <a:ea typeface="+mn-lt"/>
                <a:cs typeface="+mn-lt"/>
              </a:rPr>
              <a:t> </a:t>
            </a:r>
            <a:r>
              <a:rPr lang="de-DE" dirty="0" err="1">
                <a:ea typeface="+mn-lt"/>
                <a:cs typeface="+mn-lt"/>
              </a:rPr>
              <a:t>formation</a:t>
            </a:r>
            <a:r>
              <a:rPr lang="de-DE" dirty="0">
                <a:ea typeface="+mn-lt"/>
                <a:cs typeface="+mn-lt"/>
              </a:rPr>
              <a:t> </a:t>
            </a:r>
            <a:r>
              <a:rPr lang="de-DE" dirty="0" err="1">
                <a:ea typeface="+mn-lt"/>
                <a:cs typeface="+mn-lt"/>
              </a:rPr>
              <a:t>of</a:t>
            </a:r>
            <a:r>
              <a:rPr lang="de-DE" dirty="0">
                <a:ea typeface="+mn-lt"/>
                <a:cs typeface="+mn-lt"/>
              </a:rPr>
              <a:t> an </a:t>
            </a:r>
            <a:r>
              <a:rPr lang="de-DE" dirty="0" err="1">
                <a:ea typeface="+mn-lt"/>
                <a:cs typeface="+mn-lt"/>
              </a:rPr>
              <a:t>empire,and,as</a:t>
            </a:r>
            <a:r>
              <a:rPr lang="de-DE" dirty="0">
                <a:ea typeface="+mn-lt"/>
                <a:cs typeface="+mn-lt"/>
              </a:rPr>
              <a:t> </a:t>
            </a:r>
            <a:r>
              <a:rPr lang="de-DE" dirty="0" err="1">
                <a:ea typeface="+mn-lt"/>
                <a:cs typeface="+mn-lt"/>
              </a:rPr>
              <a:t>such,has</a:t>
            </a:r>
            <a:r>
              <a:rPr lang="de-DE" dirty="0">
                <a:ea typeface="+mn-lt"/>
                <a:cs typeface="+mn-lt"/>
              </a:rPr>
              <a:t> </a:t>
            </a:r>
            <a:r>
              <a:rPr lang="de-DE" dirty="0" err="1">
                <a:ea typeface="+mn-lt"/>
                <a:cs typeface="+mn-lt"/>
              </a:rPr>
              <a:t>been</a:t>
            </a:r>
            <a:r>
              <a:rPr lang="de-DE" dirty="0">
                <a:ea typeface="+mn-lt"/>
                <a:cs typeface="+mn-lt"/>
              </a:rPr>
              <a:t> an </a:t>
            </a:r>
            <a:r>
              <a:rPr lang="de-DE" dirty="0" err="1">
                <a:ea typeface="+mn-lt"/>
                <a:cs typeface="+mn-lt"/>
              </a:rPr>
              <a:t>aspect</a:t>
            </a:r>
            <a:r>
              <a:rPr lang="de-DE" dirty="0">
                <a:ea typeface="+mn-lt"/>
                <a:cs typeface="+mn-lt"/>
              </a:rPr>
              <a:t> </a:t>
            </a:r>
            <a:r>
              <a:rPr lang="de-DE" dirty="0" err="1">
                <a:ea typeface="+mn-lt"/>
                <a:cs typeface="+mn-lt"/>
              </a:rPr>
              <a:t>of</a:t>
            </a:r>
            <a:r>
              <a:rPr lang="de-DE" dirty="0">
                <a:ea typeface="+mn-lt"/>
                <a:cs typeface="+mn-lt"/>
              </a:rPr>
              <a:t> all </a:t>
            </a:r>
            <a:r>
              <a:rPr lang="de-DE" dirty="0" err="1">
                <a:ea typeface="+mn-lt"/>
                <a:cs typeface="+mn-lt"/>
              </a:rPr>
              <a:t>periods</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history</a:t>
            </a:r>
            <a:r>
              <a:rPr lang="de-DE" dirty="0">
                <a:ea typeface="+mn-lt"/>
                <a:cs typeface="+mn-lt"/>
              </a:rPr>
              <a:t> in </a:t>
            </a:r>
            <a:r>
              <a:rPr lang="de-DE" dirty="0" err="1">
                <a:ea typeface="+mn-lt"/>
                <a:cs typeface="+mn-lt"/>
              </a:rPr>
              <a:t>which</a:t>
            </a:r>
            <a:r>
              <a:rPr lang="de-DE" dirty="0">
                <a:ea typeface="+mn-lt"/>
                <a:cs typeface="+mn-lt"/>
              </a:rPr>
              <a:t> </a:t>
            </a:r>
            <a:r>
              <a:rPr lang="de-DE" dirty="0" err="1">
                <a:ea typeface="+mn-lt"/>
                <a:cs typeface="+mn-lt"/>
              </a:rPr>
              <a:t>one</a:t>
            </a:r>
            <a:r>
              <a:rPr lang="de-DE" dirty="0">
                <a:ea typeface="+mn-lt"/>
                <a:cs typeface="+mn-lt"/>
              </a:rPr>
              <a:t> </a:t>
            </a:r>
            <a:r>
              <a:rPr lang="de-DE" dirty="0" err="1">
                <a:ea typeface="+mn-lt"/>
                <a:cs typeface="+mn-lt"/>
              </a:rPr>
              <a:t>nation</a:t>
            </a:r>
            <a:r>
              <a:rPr lang="de-DE" dirty="0">
                <a:ea typeface="+mn-lt"/>
                <a:cs typeface="+mn-lt"/>
              </a:rPr>
              <a:t> </a:t>
            </a:r>
            <a:r>
              <a:rPr lang="de-DE" dirty="0" err="1">
                <a:ea typeface="+mn-lt"/>
                <a:cs typeface="+mn-lt"/>
              </a:rPr>
              <a:t>has</a:t>
            </a:r>
            <a:r>
              <a:rPr lang="de-DE" dirty="0">
                <a:ea typeface="+mn-lt"/>
                <a:cs typeface="+mn-lt"/>
              </a:rPr>
              <a:t> </a:t>
            </a:r>
            <a:r>
              <a:rPr lang="de-DE" dirty="0" err="1">
                <a:ea typeface="+mn-lt"/>
                <a:cs typeface="+mn-lt"/>
              </a:rPr>
              <a:t>extended</a:t>
            </a:r>
            <a:r>
              <a:rPr lang="de-DE" dirty="0">
                <a:ea typeface="+mn-lt"/>
                <a:cs typeface="+mn-lt"/>
              </a:rPr>
              <a:t> </a:t>
            </a:r>
            <a:r>
              <a:rPr lang="de-DE" dirty="0" err="1">
                <a:ea typeface="+mn-lt"/>
                <a:cs typeface="+mn-lt"/>
              </a:rPr>
              <a:t>its</a:t>
            </a:r>
            <a:r>
              <a:rPr lang="de-DE" dirty="0">
                <a:ea typeface="+mn-lt"/>
                <a:cs typeface="+mn-lt"/>
              </a:rPr>
              <a:t> </a:t>
            </a:r>
            <a:r>
              <a:rPr lang="de-DE" dirty="0" err="1">
                <a:ea typeface="+mn-lt"/>
                <a:cs typeface="+mn-lt"/>
              </a:rPr>
              <a:t>domination</a:t>
            </a:r>
            <a:r>
              <a:rPr lang="de-DE" dirty="0">
                <a:ea typeface="+mn-lt"/>
                <a:cs typeface="+mn-lt"/>
              </a:rPr>
              <a:t> </a:t>
            </a:r>
            <a:r>
              <a:rPr lang="de-DE" dirty="0" err="1">
                <a:ea typeface="+mn-lt"/>
                <a:cs typeface="+mn-lt"/>
              </a:rPr>
              <a:t>over</a:t>
            </a:r>
            <a:r>
              <a:rPr lang="de-DE" dirty="0">
                <a:ea typeface="+mn-lt"/>
                <a:cs typeface="+mn-lt"/>
              </a:rPr>
              <a:t> </a:t>
            </a:r>
            <a:r>
              <a:rPr lang="de-DE" dirty="0" err="1">
                <a:ea typeface="+mn-lt"/>
                <a:cs typeface="+mn-lt"/>
              </a:rPr>
              <a:t>one</a:t>
            </a:r>
            <a:r>
              <a:rPr lang="de-DE" dirty="0">
                <a:ea typeface="+mn-lt"/>
                <a:cs typeface="+mn-lt"/>
              </a:rPr>
              <a:t> </a:t>
            </a:r>
            <a:r>
              <a:rPr lang="de-DE" dirty="0" err="1">
                <a:ea typeface="+mn-lt"/>
                <a:cs typeface="+mn-lt"/>
              </a:rPr>
              <a:t>or</a:t>
            </a:r>
            <a:r>
              <a:rPr lang="de-DE" dirty="0">
                <a:ea typeface="+mn-lt"/>
                <a:cs typeface="+mn-lt"/>
              </a:rPr>
              <a:t> </a:t>
            </a:r>
            <a:r>
              <a:rPr lang="de-DE" dirty="0" err="1">
                <a:ea typeface="+mn-lt"/>
                <a:cs typeface="+mn-lt"/>
              </a:rPr>
              <a:t>several</a:t>
            </a:r>
            <a:r>
              <a:rPr lang="de-DE" dirty="0">
                <a:ea typeface="+mn-lt"/>
                <a:cs typeface="+mn-lt"/>
              </a:rPr>
              <a:t> </a:t>
            </a:r>
            <a:r>
              <a:rPr lang="de-DE" dirty="0" err="1">
                <a:ea typeface="+mn-lt"/>
                <a:cs typeface="+mn-lt"/>
              </a:rPr>
              <a:t>neighbouring</a:t>
            </a:r>
            <a:r>
              <a:rPr lang="de-DE" dirty="0">
                <a:ea typeface="+mn-lt"/>
                <a:cs typeface="+mn-lt"/>
              </a:rPr>
              <a:t> </a:t>
            </a:r>
            <a:r>
              <a:rPr lang="de-DE" dirty="0" err="1">
                <a:ea typeface="+mn-lt"/>
                <a:cs typeface="+mn-lt"/>
              </a:rPr>
              <a:t>nations</a:t>
            </a:r>
            <a:r>
              <a:rPr lang="de-DE" dirty="0">
                <a:ea typeface="+mn-lt"/>
                <a:cs typeface="+mn-lt"/>
              </a:rPr>
              <a:t>."</a:t>
            </a:r>
            <a:endParaRPr lang="de-DE" dirty="0"/>
          </a:p>
          <a:p>
            <a:r>
              <a:rPr lang="de-DE" b="1" i="1" dirty="0"/>
              <a:t>Neo-</a:t>
            </a:r>
            <a:r>
              <a:rPr lang="de-DE" b="1" i="1" dirty="0" err="1"/>
              <a:t>colonism</a:t>
            </a:r>
            <a:r>
              <a:rPr lang="de-DE" dirty="0"/>
              <a:t>: "</a:t>
            </a:r>
            <a:r>
              <a:rPr lang="de-DE" dirty="0" err="1"/>
              <a:t>new</a:t>
            </a:r>
            <a:r>
              <a:rPr lang="de-DE" dirty="0"/>
              <a:t>" </a:t>
            </a:r>
            <a:r>
              <a:rPr lang="de-DE" dirty="0" err="1"/>
              <a:t>colonism</a:t>
            </a:r>
            <a:r>
              <a:rPr lang="de-DE" dirty="0"/>
              <a:t>: </a:t>
            </a:r>
            <a:r>
              <a:rPr lang="de-DE" dirty="0">
                <a:ea typeface="+mn-lt"/>
                <a:cs typeface="+mn-lt"/>
              </a:rPr>
              <a:t>"[…] </a:t>
            </a:r>
            <a:r>
              <a:rPr lang="de-DE" dirty="0" err="1">
                <a:ea typeface="+mn-lt"/>
                <a:cs typeface="+mn-lt"/>
              </a:rPr>
              <a:t>even</a:t>
            </a:r>
            <a:r>
              <a:rPr lang="de-DE" dirty="0">
                <a:ea typeface="+mn-lt"/>
                <a:cs typeface="+mn-lt"/>
              </a:rPr>
              <a:t> after </a:t>
            </a:r>
            <a:r>
              <a:rPr lang="de-DE" dirty="0" err="1">
                <a:ea typeface="+mn-lt"/>
                <a:cs typeface="+mn-lt"/>
              </a:rPr>
              <a:t>the</a:t>
            </a:r>
            <a:r>
              <a:rPr lang="de-DE" dirty="0">
                <a:ea typeface="+mn-lt"/>
                <a:cs typeface="+mn-lt"/>
              </a:rPr>
              <a:t> end </a:t>
            </a:r>
            <a:r>
              <a:rPr lang="de-DE" dirty="0" err="1">
                <a:ea typeface="+mn-lt"/>
                <a:cs typeface="+mn-lt"/>
              </a:rPr>
              <a:t>of</a:t>
            </a:r>
            <a:r>
              <a:rPr lang="de-DE" dirty="0">
                <a:ea typeface="+mn-lt"/>
                <a:cs typeface="+mn-lt"/>
              </a:rPr>
              <a:t> </a:t>
            </a:r>
            <a:r>
              <a:rPr lang="de-DE" dirty="0" err="1">
                <a:ea typeface="+mn-lt"/>
                <a:cs typeface="+mn-lt"/>
              </a:rPr>
              <a:t>colonism</a:t>
            </a:r>
            <a:r>
              <a:rPr lang="de-DE" dirty="0">
                <a:ea typeface="+mn-lt"/>
                <a:cs typeface="+mn-lt"/>
              </a:rPr>
              <a:t>, </a:t>
            </a:r>
            <a:r>
              <a:rPr lang="de-DE" dirty="0" err="1">
                <a:ea typeface="+mn-lt"/>
                <a:cs typeface="+mn-lt"/>
              </a:rPr>
              <a:t>states</a:t>
            </a:r>
            <a:r>
              <a:rPr lang="de-DE" dirty="0">
                <a:ea typeface="+mn-lt"/>
                <a:cs typeface="+mn-lt"/>
              </a:rPr>
              <a:t> </a:t>
            </a:r>
            <a:r>
              <a:rPr lang="de-DE" dirty="0" err="1">
                <a:ea typeface="+mn-lt"/>
                <a:cs typeface="+mn-lt"/>
              </a:rPr>
              <a:t>of</a:t>
            </a:r>
            <a:r>
              <a:rPr lang="de-DE" dirty="0">
                <a:ea typeface="+mn-lt"/>
                <a:cs typeface="+mn-lt"/>
              </a:rPr>
              <a:t> power "</a:t>
            </a:r>
            <a:r>
              <a:rPr lang="de-DE" dirty="0" err="1">
                <a:ea typeface="+mn-lt"/>
                <a:cs typeface="+mn-lt"/>
              </a:rPr>
              <a:t>continued</a:t>
            </a:r>
            <a:r>
              <a:rPr lang="de-DE" dirty="0">
                <a:ea typeface="+mn-lt"/>
                <a:cs typeface="+mn-lt"/>
              </a:rPr>
              <a:t> </a:t>
            </a:r>
            <a:r>
              <a:rPr lang="de-DE" dirty="0" err="1">
                <a:ea typeface="+mn-lt"/>
                <a:cs typeface="+mn-lt"/>
              </a:rPr>
              <a:t>to</a:t>
            </a:r>
            <a:r>
              <a:rPr lang="de-DE" dirty="0">
                <a:ea typeface="+mn-lt"/>
                <a:cs typeface="+mn-lt"/>
              </a:rPr>
              <a:t> </a:t>
            </a:r>
            <a:r>
              <a:rPr lang="de-DE" dirty="0" err="1">
                <a:ea typeface="+mn-lt"/>
                <a:cs typeface="+mn-lt"/>
              </a:rPr>
              <a:t>play</a:t>
            </a:r>
            <a:r>
              <a:rPr lang="de-DE" dirty="0">
                <a:ea typeface="+mn-lt"/>
                <a:cs typeface="+mn-lt"/>
              </a:rPr>
              <a:t> a </a:t>
            </a:r>
            <a:r>
              <a:rPr lang="de-DE" dirty="0" err="1">
                <a:ea typeface="+mn-lt"/>
                <a:cs typeface="+mn-lt"/>
              </a:rPr>
              <a:t>decisive</a:t>
            </a:r>
            <a:r>
              <a:rPr lang="de-DE" dirty="0">
                <a:ea typeface="+mn-lt"/>
                <a:cs typeface="+mn-lt"/>
              </a:rPr>
              <a:t> </a:t>
            </a:r>
            <a:r>
              <a:rPr lang="de-DE" dirty="0" err="1">
                <a:ea typeface="+mn-lt"/>
                <a:cs typeface="+mn-lt"/>
              </a:rPr>
              <a:t>role</a:t>
            </a:r>
            <a:r>
              <a:rPr lang="de-DE" dirty="0">
                <a:ea typeface="+mn-lt"/>
                <a:cs typeface="+mn-lt"/>
              </a:rPr>
              <a:t> in </a:t>
            </a:r>
            <a:r>
              <a:rPr lang="de-DE" dirty="0" err="1">
                <a:ea typeface="+mn-lt"/>
                <a:cs typeface="+mn-lt"/>
              </a:rPr>
              <a:t>their</a:t>
            </a:r>
            <a:r>
              <a:rPr lang="de-DE" dirty="0">
                <a:ea typeface="+mn-lt"/>
                <a:cs typeface="+mn-lt"/>
              </a:rPr>
              <a:t> </a:t>
            </a:r>
            <a:r>
              <a:rPr lang="de-DE" dirty="0" err="1">
                <a:ea typeface="+mn-lt"/>
                <a:cs typeface="+mn-lt"/>
              </a:rPr>
              <a:t>cultures</a:t>
            </a:r>
            <a:r>
              <a:rPr lang="de-DE" dirty="0">
                <a:ea typeface="+mn-lt"/>
                <a:cs typeface="+mn-lt"/>
              </a:rPr>
              <a:t> and </a:t>
            </a:r>
            <a:r>
              <a:rPr lang="de-DE" dirty="0" err="1">
                <a:ea typeface="+mn-lt"/>
                <a:cs typeface="+mn-lt"/>
              </a:rPr>
              <a:t>economies</a:t>
            </a:r>
            <a:r>
              <a:rPr lang="de-DE" dirty="0">
                <a:ea typeface="+mn-lt"/>
                <a:cs typeface="+mn-lt"/>
              </a:rPr>
              <a:t> </a:t>
            </a:r>
            <a:r>
              <a:rPr lang="de-DE" dirty="0" err="1">
                <a:ea typeface="+mn-lt"/>
                <a:cs typeface="+mn-lt"/>
              </a:rPr>
              <a:t>through</a:t>
            </a:r>
            <a:r>
              <a:rPr lang="de-DE" dirty="0">
                <a:ea typeface="+mn-lt"/>
                <a:cs typeface="+mn-lt"/>
              </a:rPr>
              <a:t> </a:t>
            </a:r>
            <a:r>
              <a:rPr lang="de-DE" dirty="0" err="1">
                <a:ea typeface="+mn-lt"/>
                <a:cs typeface="+mn-lt"/>
              </a:rPr>
              <a:t>new</a:t>
            </a:r>
            <a:r>
              <a:rPr lang="de-DE" dirty="0">
                <a:ea typeface="+mn-lt"/>
                <a:cs typeface="+mn-lt"/>
              </a:rPr>
              <a:t> </a:t>
            </a:r>
            <a:r>
              <a:rPr lang="de-DE" dirty="0" err="1">
                <a:ea typeface="+mn-lt"/>
                <a:cs typeface="+mn-lt"/>
              </a:rPr>
              <a:t>instruments</a:t>
            </a:r>
            <a:r>
              <a:rPr lang="de-DE" dirty="0">
                <a:ea typeface="+mn-lt"/>
                <a:cs typeface="+mn-lt"/>
              </a:rPr>
              <a:t> </a:t>
            </a:r>
            <a:r>
              <a:rPr lang="de-DE" dirty="0" err="1">
                <a:ea typeface="+mn-lt"/>
                <a:cs typeface="+mn-lt"/>
              </a:rPr>
              <a:t>of</a:t>
            </a:r>
            <a:r>
              <a:rPr lang="de-DE" dirty="0">
                <a:ea typeface="+mn-lt"/>
                <a:cs typeface="+mn-lt"/>
              </a:rPr>
              <a:t> </a:t>
            </a:r>
            <a:r>
              <a:rPr lang="de-DE" dirty="0" err="1">
                <a:ea typeface="+mn-lt"/>
                <a:cs typeface="+mn-lt"/>
              </a:rPr>
              <a:t>indirect</a:t>
            </a:r>
            <a:r>
              <a:rPr lang="de-DE" dirty="0">
                <a:ea typeface="+mn-lt"/>
                <a:cs typeface="+mn-lt"/>
              </a:rPr>
              <a:t> </a:t>
            </a:r>
            <a:r>
              <a:rPr lang="de-DE" dirty="0" err="1">
                <a:ea typeface="+mn-lt"/>
                <a:cs typeface="+mn-lt"/>
              </a:rPr>
              <a:t>control</a:t>
            </a:r>
            <a:r>
              <a:rPr lang="de-DE" dirty="0">
                <a:ea typeface="+mn-lt"/>
                <a:cs typeface="+mn-lt"/>
              </a:rPr>
              <a:t> […]" such </a:t>
            </a:r>
            <a:r>
              <a:rPr lang="de-DE" dirty="0" err="1">
                <a:ea typeface="+mn-lt"/>
                <a:cs typeface="+mn-lt"/>
              </a:rPr>
              <a:t>as</a:t>
            </a:r>
            <a:r>
              <a:rPr lang="de-DE" dirty="0">
                <a:ea typeface="+mn-lt"/>
                <a:cs typeface="+mn-lt"/>
              </a:rPr>
              <a:t> </a:t>
            </a:r>
            <a:r>
              <a:rPr lang="de-DE" dirty="0" err="1">
                <a:ea typeface="+mn-lt"/>
                <a:cs typeface="+mn-lt"/>
              </a:rPr>
              <a:t>cartels</a:t>
            </a:r>
            <a:r>
              <a:rPr lang="de-DE" dirty="0">
                <a:ea typeface="+mn-lt"/>
                <a:cs typeface="+mn-lt"/>
              </a:rPr>
              <a:t>, multinational </a:t>
            </a:r>
            <a:r>
              <a:rPr lang="de-DE" dirty="0" err="1">
                <a:ea typeface="+mn-lt"/>
                <a:cs typeface="+mn-lt"/>
              </a:rPr>
              <a:t>corporations</a:t>
            </a:r>
            <a:r>
              <a:rPr lang="de-DE" dirty="0">
                <a:ea typeface="+mn-lt"/>
                <a:cs typeface="+mn-lt"/>
              </a:rPr>
              <a:t>, </a:t>
            </a:r>
            <a:r>
              <a:rPr lang="de-DE" dirty="0" err="1">
                <a:ea typeface="+mn-lt"/>
                <a:cs typeface="+mn-lt"/>
              </a:rPr>
              <a:t>educational</a:t>
            </a:r>
            <a:r>
              <a:rPr lang="de-DE" dirty="0">
                <a:ea typeface="+mn-lt"/>
                <a:cs typeface="+mn-lt"/>
              </a:rPr>
              <a:t> and </a:t>
            </a:r>
            <a:r>
              <a:rPr lang="de-DE" dirty="0" err="1">
                <a:ea typeface="+mn-lt"/>
                <a:cs typeface="+mn-lt"/>
              </a:rPr>
              <a:t>cultural</a:t>
            </a:r>
            <a:r>
              <a:rPr lang="de-DE" dirty="0">
                <a:ea typeface="+mn-lt"/>
                <a:cs typeface="+mn-lt"/>
              </a:rPr>
              <a:t> </a:t>
            </a:r>
            <a:r>
              <a:rPr lang="de-DE" dirty="0" err="1">
                <a:ea typeface="+mn-lt"/>
                <a:cs typeface="+mn-lt"/>
              </a:rPr>
              <a:t>institutions</a:t>
            </a:r>
            <a:endParaRPr lang="de-DE" dirty="0">
              <a:ea typeface="+mn-lt"/>
              <a:cs typeface="+mn-lt"/>
            </a:endParaRPr>
          </a:p>
          <a:p>
            <a:pPr marL="0" indent="0">
              <a:buNone/>
            </a:pPr>
            <a:endParaRPr lang="de-DE" dirty="0"/>
          </a:p>
          <a:p>
            <a:pPr marL="0" indent="0">
              <a:buNone/>
            </a:pPr>
            <a:r>
              <a:rPr kumimoji="0" lang="de-DE" sz="1200" b="0" i="0" u="none" strike="noStrike" kern="1200" cap="none" spc="0" normalizeH="0" baseline="0" noProof="0" dirty="0">
                <a:ln>
                  <a:noFill/>
                </a:ln>
                <a:solidFill>
                  <a:prstClr val="black"/>
                </a:solidFill>
                <a:effectLst/>
                <a:uLnTx/>
                <a:uFillTx/>
                <a:latin typeface="Avenir Next LT Pro Light"/>
                <a:ea typeface="+mn-lt"/>
                <a:cs typeface="+mn-lt"/>
              </a:rPr>
              <a:t>Ashcroft, Bill / Griffiths, Gareth / </a:t>
            </a:r>
            <a:r>
              <a:rPr kumimoji="0" lang="de-DE" sz="1200" b="0" i="0" u="none" strike="noStrike" kern="1200" cap="none" spc="0" normalizeH="0" baseline="0" noProof="0" dirty="0" err="1">
                <a:ln>
                  <a:noFill/>
                </a:ln>
                <a:solidFill>
                  <a:prstClr val="black"/>
                </a:solidFill>
                <a:effectLst/>
                <a:uLnTx/>
                <a:uFillTx/>
                <a:latin typeface="Avenir Next LT Pro Light"/>
                <a:ea typeface="+mn-lt"/>
                <a:cs typeface="+mn-lt"/>
              </a:rPr>
              <a:t>Triffin</a:t>
            </a:r>
            <a:r>
              <a:rPr kumimoji="0" lang="de-DE" sz="1200" b="0" i="0" u="none" strike="noStrike" kern="1200" cap="none" spc="0" normalizeH="0" baseline="0" noProof="0" dirty="0">
                <a:ln>
                  <a:noFill/>
                </a:ln>
                <a:solidFill>
                  <a:prstClr val="black"/>
                </a:solidFill>
                <a:effectLst/>
                <a:uLnTx/>
                <a:uFillTx/>
                <a:latin typeface="Avenir Next LT Pro Light"/>
                <a:ea typeface="+mn-lt"/>
                <a:cs typeface="+mn-lt"/>
              </a:rPr>
              <a:t>, Helen (2000): </a:t>
            </a:r>
            <a:r>
              <a:rPr kumimoji="0" lang="de-DE" sz="1200" b="0" i="0" u="none" strike="noStrike" kern="1200" cap="none" spc="0" normalizeH="0" baseline="0" noProof="0" dirty="0" err="1">
                <a:ln>
                  <a:noFill/>
                </a:ln>
                <a:solidFill>
                  <a:prstClr val="black"/>
                </a:solidFill>
                <a:effectLst/>
                <a:uLnTx/>
                <a:uFillTx/>
                <a:latin typeface="Avenir Next LT Pro Light"/>
                <a:ea typeface="+mn-lt"/>
                <a:cs typeface="+mn-lt"/>
              </a:rPr>
              <a:t>Postcolonial</a:t>
            </a:r>
            <a:r>
              <a:rPr kumimoji="0" lang="de-DE" sz="1200" b="0" i="0" u="none" strike="noStrike" kern="1200" cap="none" spc="0" normalizeH="0" baseline="0" noProof="0" dirty="0">
                <a:ln>
                  <a:noFill/>
                </a:ln>
                <a:solidFill>
                  <a:prstClr val="black"/>
                </a:solidFill>
                <a:effectLst/>
                <a:uLnTx/>
                <a:uFillTx/>
                <a:latin typeface="Avenir Next LT Pro Light"/>
                <a:ea typeface="+mn-lt"/>
                <a:cs typeface="+mn-lt"/>
              </a:rPr>
              <a:t> Studies. The Key </a:t>
            </a:r>
            <a:r>
              <a:rPr kumimoji="0" lang="de-DE" sz="1200" b="0" i="0" u="none" strike="noStrike" kern="1200" cap="none" spc="0" normalizeH="0" baseline="0" noProof="0" dirty="0" err="1">
                <a:ln>
                  <a:noFill/>
                </a:ln>
                <a:solidFill>
                  <a:prstClr val="black"/>
                </a:solidFill>
                <a:effectLst/>
                <a:uLnTx/>
                <a:uFillTx/>
                <a:latin typeface="Avenir Next LT Pro Light"/>
                <a:ea typeface="+mn-lt"/>
                <a:cs typeface="+mn-lt"/>
              </a:rPr>
              <a:t>Concepts</a:t>
            </a:r>
            <a:r>
              <a:rPr kumimoji="0" lang="de-DE" sz="1200" b="0" i="0" u="none" strike="noStrike" kern="1200" cap="none" spc="0" normalizeH="0" baseline="0" noProof="0" dirty="0">
                <a:ln>
                  <a:noFill/>
                </a:ln>
                <a:solidFill>
                  <a:prstClr val="black"/>
                </a:solidFill>
                <a:effectLst/>
                <a:uLnTx/>
                <a:uFillTx/>
                <a:latin typeface="Avenir Next LT Pro Light"/>
                <a:ea typeface="+mn-lt"/>
                <a:cs typeface="+mn-lt"/>
              </a:rPr>
              <a:t>. Milton Park: Routledge, p.168.</a:t>
            </a:r>
            <a:endParaRPr lang="de-DE" dirty="0"/>
          </a:p>
        </p:txBody>
      </p:sp>
    </p:spTree>
    <p:extLst>
      <p:ext uri="{BB962C8B-B14F-4D97-AF65-F5344CB8AC3E}">
        <p14:creationId xmlns:p14="http://schemas.microsoft.com/office/powerpoint/2010/main" val="3031312831"/>
      </p:ext>
    </p:extLst>
  </p:cSld>
  <p:clrMapOvr>
    <a:masterClrMapping/>
  </p:clrMapOvr>
</p:sld>
</file>

<file path=ppt/theme/theme1.xml><?xml version="1.0" encoding="utf-8"?>
<a:theme xmlns:a="http://schemas.openxmlformats.org/drawingml/2006/main" name="AlignmentVTI">
  <a:themeElements>
    <a:clrScheme name="Alignment">
      <a:dk1>
        <a:sysClr val="windowText" lastClr="000000"/>
      </a:dk1>
      <a:lt1>
        <a:sysClr val="window" lastClr="FFFFFF"/>
      </a:lt1>
      <a:dk2>
        <a:srgbClr val="3B3D38"/>
      </a:dk2>
      <a:lt2>
        <a:srgbClr val="F7F2EE"/>
      </a:lt2>
      <a:accent1>
        <a:srgbClr val="928A63"/>
      </a:accent1>
      <a:accent2>
        <a:srgbClr val="B57B6B"/>
      </a:accent2>
      <a:accent3>
        <a:srgbClr val="9E8484"/>
      </a:accent3>
      <a:accent4>
        <a:srgbClr val="7C8A75"/>
      </a:accent4>
      <a:accent5>
        <a:srgbClr val="8C8578"/>
      </a:accent5>
      <a:accent6>
        <a:srgbClr val="A18563"/>
      </a:accent6>
      <a:hlink>
        <a:srgbClr val="B57B6B"/>
      </a:hlink>
      <a:folHlink>
        <a:srgbClr val="7C8A75"/>
      </a:folHlink>
    </a:clrScheme>
    <a:fontScheme name="Custom 1">
      <a:majorFont>
        <a:latin typeface="Batang"/>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ignmentVTI" id="{606D7720-FAA0-4ADC-B967-3239DA8ECA1A}" vid="{10074623-6FCC-4A3C-AAA5-58644BD8FF19}"/>
    </a:ext>
  </a:extLst>
</a:theme>
</file>

<file path=docProps/app.xml><?xml version="1.0" encoding="utf-8"?>
<Properties xmlns="http://schemas.openxmlformats.org/officeDocument/2006/extended-properties" xmlns:vt="http://schemas.openxmlformats.org/officeDocument/2006/docPropsVTypes">
  <TotalTime>0</TotalTime>
  <Words>2137</Words>
  <Application>Microsoft Office PowerPoint</Application>
  <PresentationFormat>Breitbild</PresentationFormat>
  <Paragraphs>90</Paragraphs>
  <Slides>20</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20</vt:i4>
      </vt:variant>
    </vt:vector>
  </HeadingPairs>
  <TitlesOfParts>
    <vt:vector size="25" baseType="lpstr">
      <vt:lpstr>Batang</vt:lpstr>
      <vt:lpstr>Arial</vt:lpstr>
      <vt:lpstr>Avenir Next LT Pro Light</vt:lpstr>
      <vt:lpstr>Calibri</vt:lpstr>
      <vt:lpstr>AlignmentVTI</vt:lpstr>
      <vt:lpstr>(re-)presentation (re-)production appropriation ?  english / arts / media rig CFvSG, 2023</vt:lpstr>
      <vt:lpstr>Aims of the project</vt:lpstr>
      <vt:lpstr>Erklärung &amp; Kommentar 1</vt:lpstr>
      <vt:lpstr>Task 1:</vt:lpstr>
      <vt:lpstr>Kommentar Task 1</vt:lpstr>
      <vt:lpstr>Task 2: concepts of postcolonialism </vt:lpstr>
      <vt:lpstr>Kommentar Task 2</vt:lpstr>
      <vt:lpstr>Task 3: concepts of postcolonialism -  towards an informed practice</vt:lpstr>
      <vt:lpstr>Kommentar Task 3</vt:lpstr>
      <vt:lpstr>Task 5: this is what we present...  who speaks and how?</vt:lpstr>
      <vt:lpstr>Kommentar Task 5 </vt:lpstr>
      <vt:lpstr>PowerPoint-Präsentation</vt:lpstr>
      <vt:lpstr>postcolonialism – def. 1</vt:lpstr>
      <vt:lpstr>postcolonialism – def. 2</vt:lpstr>
      <vt:lpstr>postcolonialism – def. 3</vt:lpstr>
      <vt:lpstr>postcolonialism – def. 4</vt:lpstr>
      <vt:lpstr>cultural appropriation</vt:lpstr>
      <vt:lpstr>a critique of discrimination</vt:lpstr>
      <vt:lpstr>Definitions of key concepts (after Ashcroft / Griffiths / Triffin 2000)</vt:lpstr>
      <vt:lpstr>Definitions of key concepts (after Ashcroft / Griffiths / Triffin 2000)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Johannes</dc:creator>
  <cp:lastModifiedBy>Johannes Rigal</cp:lastModifiedBy>
  <cp:revision>497</cp:revision>
  <dcterms:created xsi:type="dcterms:W3CDTF">2023-01-24T08:43:31Z</dcterms:created>
  <dcterms:modified xsi:type="dcterms:W3CDTF">2023-04-29T07:01:01Z</dcterms:modified>
</cp:coreProperties>
</file>