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4" r:id="rId5"/>
    <p:sldId id="258" r:id="rId6"/>
    <p:sldId id="259" r:id="rId7"/>
    <p:sldId id="260" r:id="rId8"/>
    <p:sldId id="265" r:id="rId9"/>
    <p:sldId id="261" r:id="rId10"/>
    <p:sldId id="266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1A4689-FB07-AFDB-AAC3-BB1511876540}" v="109" dt="2023-05-03T12:54:06.7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11A4689-FB07-AFDB-AAC3-BB1511876540}"/>
    <pc:docChg chg="modSld">
      <pc:chgData name="" userId="" providerId="" clId="Web-{F11A4689-FB07-AFDB-AAC3-BB1511876540}" dt="2023-05-03T12:41:36.412" v="0" actId="20577"/>
      <pc:docMkLst>
        <pc:docMk/>
      </pc:docMkLst>
      <pc:sldChg chg="modSp">
        <pc:chgData name="" userId="" providerId="" clId="Web-{F11A4689-FB07-AFDB-AAC3-BB1511876540}" dt="2023-05-03T12:41:36.412" v="0" actId="20577"/>
        <pc:sldMkLst>
          <pc:docMk/>
          <pc:sldMk cId="2268645984" sldId="256"/>
        </pc:sldMkLst>
        <pc:spChg chg="mod">
          <ac:chgData name="" userId="" providerId="" clId="Web-{F11A4689-FB07-AFDB-AAC3-BB1511876540}" dt="2023-05-03T12:41:36.412" v="0" actId="20577"/>
          <ac:spMkLst>
            <pc:docMk/>
            <pc:sldMk cId="2268645984" sldId="256"/>
            <ac:spMk id="3" creationId="{82C2398D-164C-292A-94FB-1FC8453A9DB6}"/>
          </ac:spMkLst>
        </pc:spChg>
      </pc:sldChg>
    </pc:docChg>
  </pc:docChgLst>
  <pc:docChgLst>
    <pc:chgData name="Rebekka Karbstein" userId="S::r.karbstein@cfvsiemens.de::80772fd3-142d-4afe-9a0e-53f2b1104d8e" providerId="AD" clId="Web-{F11A4689-FB07-AFDB-AAC3-BB1511876540}"/>
    <pc:docChg chg="addSld modSld">
      <pc:chgData name="Rebekka Karbstein" userId="S::r.karbstein@cfvsiemens.de::80772fd3-142d-4afe-9a0e-53f2b1104d8e" providerId="AD" clId="Web-{F11A4689-FB07-AFDB-AAC3-BB1511876540}" dt="2023-05-03T12:54:06.731" v="66" actId="20577"/>
      <pc:docMkLst>
        <pc:docMk/>
      </pc:docMkLst>
      <pc:sldChg chg="modSp">
        <pc:chgData name="Rebekka Karbstein" userId="S::r.karbstein@cfvsiemens.de::80772fd3-142d-4afe-9a0e-53f2b1104d8e" providerId="AD" clId="Web-{F11A4689-FB07-AFDB-AAC3-BB1511876540}" dt="2023-05-03T12:46:09.170" v="36" actId="20577"/>
        <pc:sldMkLst>
          <pc:docMk/>
          <pc:sldMk cId="4277176406" sldId="264"/>
        </pc:sldMkLst>
        <pc:spChg chg="mod">
          <ac:chgData name="Rebekka Karbstein" userId="S::r.karbstein@cfvsiemens.de::80772fd3-142d-4afe-9a0e-53f2b1104d8e" providerId="AD" clId="Web-{F11A4689-FB07-AFDB-AAC3-BB1511876540}" dt="2023-05-03T12:46:09.170" v="36" actId="20577"/>
          <ac:spMkLst>
            <pc:docMk/>
            <pc:sldMk cId="4277176406" sldId="264"/>
            <ac:spMk id="4" creationId="{92E76B91-2F12-9DA1-951D-19740AB74EFC}"/>
          </ac:spMkLst>
        </pc:spChg>
      </pc:sldChg>
      <pc:sldChg chg="addSp delSp modSp new">
        <pc:chgData name="Rebekka Karbstein" userId="S::r.karbstein@cfvsiemens.de::80772fd3-142d-4afe-9a0e-53f2b1104d8e" providerId="AD" clId="Web-{F11A4689-FB07-AFDB-AAC3-BB1511876540}" dt="2023-05-03T12:54:06.731" v="66" actId="20577"/>
        <pc:sldMkLst>
          <pc:docMk/>
          <pc:sldMk cId="1402428049" sldId="266"/>
        </pc:sldMkLst>
        <pc:spChg chg="mod">
          <ac:chgData name="Rebekka Karbstein" userId="S::r.karbstein@cfvsiemens.de::80772fd3-142d-4afe-9a0e-53f2b1104d8e" providerId="AD" clId="Web-{F11A4689-FB07-AFDB-AAC3-BB1511876540}" dt="2023-05-03T12:43:08.962" v="3" actId="20577"/>
          <ac:spMkLst>
            <pc:docMk/>
            <pc:sldMk cId="1402428049" sldId="266"/>
            <ac:spMk id="2" creationId="{EED64E0B-A2F3-1B35-0F01-D8D2A3614645}"/>
          </ac:spMkLst>
        </pc:spChg>
        <pc:spChg chg="del">
          <ac:chgData name="Rebekka Karbstein" userId="S::r.karbstein@cfvsiemens.de::80772fd3-142d-4afe-9a0e-53f2b1104d8e" providerId="AD" clId="Web-{F11A4689-FB07-AFDB-AAC3-BB1511876540}" dt="2023-05-03T12:43:09.556" v="4"/>
          <ac:spMkLst>
            <pc:docMk/>
            <pc:sldMk cId="1402428049" sldId="266"/>
            <ac:spMk id="3" creationId="{AA917FE6-CCCF-A229-A814-4504DB90BC5A}"/>
          </ac:spMkLst>
        </pc:spChg>
        <pc:spChg chg="mod">
          <ac:chgData name="Rebekka Karbstein" userId="S::r.karbstein@cfvsiemens.de::80772fd3-142d-4afe-9a0e-53f2b1104d8e" providerId="AD" clId="Web-{F11A4689-FB07-AFDB-AAC3-BB1511876540}" dt="2023-05-03T12:43:46.791" v="27" actId="20577"/>
          <ac:spMkLst>
            <pc:docMk/>
            <pc:sldMk cId="1402428049" sldId="266"/>
            <ac:spMk id="4" creationId="{178457E9-C243-9FE3-73A0-A97503FF5385}"/>
          </ac:spMkLst>
        </pc:spChg>
        <pc:spChg chg="add mod">
          <ac:chgData name="Rebekka Karbstein" userId="S::r.karbstein@cfvsiemens.de::80772fd3-142d-4afe-9a0e-53f2b1104d8e" providerId="AD" clId="Web-{F11A4689-FB07-AFDB-AAC3-BB1511876540}" dt="2023-05-03T12:54:06.731" v="66" actId="20577"/>
          <ac:spMkLst>
            <pc:docMk/>
            <pc:sldMk cId="1402428049" sldId="266"/>
            <ac:spMk id="5" creationId="{9B11D513-6C5D-97DE-203E-386978D20EE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F5FF05-C6D3-044F-FF04-F2EA216FD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DA570B7-EE47-94CF-4EFF-54854D6B1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CCC699-AE22-BC2B-556A-8094C556C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4FF126-BB3A-BBAD-7B85-068A86152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6BFF38-CB54-8111-442C-BFA45B57F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5085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37A5E4-22A2-BFB6-94CD-A6902F15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ECD642-16FB-CAD1-481E-200F37AED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FABB570-DD70-12AD-E762-BEE2B4F67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F92C66-9D03-3B69-3F03-94575553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A60F40-CEC9-FD33-AA9D-5C2286CFA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6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97E718-3CE6-2F1B-1BF3-8E1D89C99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2ACA19-5A3C-E7B9-D563-7774E7415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F16D1A-E61A-0E3B-5D8D-C52E63CB3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E774CF-E3D1-FD9D-A16C-4B0C38678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1EC14C-26AA-901F-2B82-CD68F5EA5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8525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328FBF-6065-4419-7C1E-CDBA56A7B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48B7A8-3FE0-674C-B84C-F365DF2ED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E29D2D8-CD92-3DB3-BA5A-8A5B37F12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D6BE68-8883-B8C9-98F5-2D6FB69CD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924742-878D-7521-0EE0-9A0F463F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6DD3C04-6D9C-B123-0152-77882722C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699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1AFB8F-421D-42DE-A8EA-2907FC03C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11E8C83-0D92-0C46-D98A-FB8A2BE34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D37F7B7-2945-DAAE-F709-380E879BA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85528E8-8B41-1D55-ABB4-1D65C971D6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8D8911B-DDA5-DAD5-B716-D971BDE8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D15F737-1231-67BA-864E-99B64C79D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86E9D97-38AF-BE70-444E-9288E2B79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8B6B1D8-4D1E-85BA-C1DB-CA2B436F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638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810D07-EBF0-DAD6-C6DB-1B02DB8FB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CF4D18F-AD5C-8F86-DE08-863470730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9D4DE6-CDD2-EB1D-7D3A-917CD3F8A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E0C9B55-8D48-DBEA-C89A-AE5F9CFBF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385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22D27B6-3EA7-BED8-D201-DD00CBD54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152825D-4C90-F344-6244-ED1900170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89E4C5-24AB-7025-2D22-13ED239C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7752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7B152B-8245-BE46-9D33-F9CEDF27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BCFD04-536A-D2C5-2591-08658F22A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58046F-CF94-A449-8425-817442EF2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CD3E203-74E1-AA2C-217C-E8F81963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63A9506-6826-E77B-8123-342A1DC4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94B4238-8ADD-163B-8E01-3A575EFA2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7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63D11A-C94D-63A8-6408-52F76F95F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AE2E960-80A3-B0C6-BD00-3E6F5148D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DC23CC1-D58C-22DE-A2CF-C4C9EA6F2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6D00177-835B-ADD5-D388-DE7BA0385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72CA6D-86D8-FFF0-3EE5-5B6675952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E41C52E-FAC7-FE31-9182-2CFEF9739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7104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4BF489-78D4-4EE0-F0A9-0C580F7C0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FD295B1-7A91-A00E-BDD9-066317B50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9D69AC-B7B9-DAC7-8C80-E9BFCFC6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DE3AF9-D454-07C7-34C1-033EFF9DA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CAADE7-939B-8F16-EDAE-4E6A6B740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607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0050161-1D38-D5E8-452A-2E4B0ABF66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95B6883-1265-88A9-EBD5-062516D19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66C078-5A30-DDF3-AD02-6A9F64439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1BCD17-FA1D-0E7C-E79B-E6ABCC54E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30D1DD-2146-A327-3FBC-E3DD793E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8831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9862926-EDF6-3446-C9E9-86E80C0B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377A93-414A-5C5B-C73D-9FE57CD4D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36FD17-4518-2199-AEEE-2210F680DA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56BEB-78BC-42BF-9C88-C41F16217482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693CF3-973F-EA3B-41B9-90CDFDC12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9BFE32-E2BC-42AF-5385-7E8DBA44F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CCC9E-EA5E-448D-8815-482B80296B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03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irror.co.uk/news/uk-news/breaking-black-lives-matter-protesters-2215250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wordclouds.com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AA7F46-A4EE-68D1-344B-7C9E47135E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colonialism</a:t>
            </a:r>
            <a:r>
              <a:rPr lang="de-DE" dirty="0"/>
              <a:t> and </a:t>
            </a:r>
            <a:r>
              <a:rPr lang="de-DE" dirty="0" err="1"/>
              <a:t>art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2C2398D-164C-292A-94FB-1FC8453A9D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Arts</a:t>
            </a:r>
          </a:p>
          <a:p>
            <a:r>
              <a:rPr lang="de-DE" dirty="0"/>
              <a:t>Kar</a:t>
            </a:r>
          </a:p>
        </p:txBody>
      </p:sp>
    </p:spTree>
    <p:extLst>
      <p:ext uri="{BB962C8B-B14F-4D97-AF65-F5344CB8AC3E}">
        <p14:creationId xmlns:p14="http://schemas.microsoft.com/office/powerpoint/2010/main" val="226864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397F4D72-6B3C-D64E-1ABC-54EE01667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536" y="284672"/>
            <a:ext cx="5221552" cy="65733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Black Lives Matter protesters pull down statue of slave trader and roll it into river</a:t>
            </a:r>
          </a:p>
          <a:p>
            <a:pPr marL="0" indent="0">
              <a:buNone/>
            </a:pPr>
            <a:r>
              <a:rPr lang="en-US" dirty="0"/>
              <a:t>[…] Black Lives Matter protesters have pulled down a statue of a 17th century slave trader and thrown it in the water in Bristol.</a:t>
            </a:r>
          </a:p>
          <a:p>
            <a:pPr marL="0" indent="0">
              <a:buNone/>
            </a:pPr>
            <a:r>
              <a:rPr lang="en-US" dirty="0"/>
              <a:t>The bronze memorial of Edward Colston, which has been situated in Bristol city </a:t>
            </a:r>
            <a:r>
              <a:rPr lang="en-US" dirty="0" err="1"/>
              <a:t>centre</a:t>
            </a:r>
            <a:r>
              <a:rPr lang="en-US" dirty="0"/>
              <a:t> since 1895, was torn down after crowds left College Green.</a:t>
            </a:r>
          </a:p>
          <a:p>
            <a:pPr marL="0" indent="0">
              <a:buNone/>
            </a:pPr>
            <a:r>
              <a:rPr lang="en-US" dirty="0"/>
              <a:t>It has been the subject of an 11,000-strong petition to have it removed.</a:t>
            </a:r>
          </a:p>
          <a:p>
            <a:pPr marL="0" indent="0">
              <a:buNone/>
            </a:pPr>
            <a:r>
              <a:rPr lang="en-US" dirty="0"/>
              <a:t>After it was toppled, protesters rolled it towards the </a:t>
            </a:r>
            <a:r>
              <a:rPr lang="en-US" dirty="0" err="1"/>
              <a:t>harbour</a:t>
            </a:r>
            <a:r>
              <a:rPr lang="en-US" dirty="0"/>
              <a:t> and threw it into the water.</a:t>
            </a:r>
          </a:p>
          <a:p>
            <a:pPr marL="0" indent="0">
              <a:buNone/>
            </a:pPr>
            <a:r>
              <a:rPr lang="en-US" dirty="0"/>
              <a:t>[…] Protesters used rope to pull the 17th century slave trader's memorial down "The man was a slave trader. He was generous to Bristol but it was off the back of slavery and it's absolutely despicable. It's an insult to the people of Bristol.“ 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Black Lives Matter protesters pull down statue of slave trader and roll it into river - Mirror Online</a:t>
            </a:r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DE4F58-88A5-FD30-2A1E-2B013206C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19" y="1304891"/>
            <a:ext cx="5342181" cy="516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FC8A9DEF-0A79-A60B-3A5A-B6A6AC81E112}"/>
              </a:ext>
            </a:extLst>
          </p:cNvPr>
          <p:cNvSpPr txBox="1"/>
          <p:nvPr/>
        </p:nvSpPr>
        <p:spPr>
          <a:xfrm>
            <a:off x="655912" y="0"/>
            <a:ext cx="60945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dirty="0"/>
          </a:p>
          <a:p>
            <a:pPr marL="0" indent="0">
              <a:buNone/>
            </a:pPr>
            <a:r>
              <a:rPr lang="en-US" b="0" i="0" dirty="0">
                <a:solidFill>
                  <a:srgbClr val="181818"/>
                </a:solidFill>
                <a:effectLst/>
                <a:latin typeface="Merriweather" panose="00000500000000000000" pitchFamily="2" charset="0"/>
              </a:rPr>
              <a:t>“The past is never dead. It's not even past.”</a:t>
            </a:r>
          </a:p>
          <a:p>
            <a:pPr marL="0" indent="0">
              <a:buNone/>
            </a:pPr>
            <a:endParaRPr lang="en-US" dirty="0">
              <a:solidFill>
                <a:srgbClr val="181818"/>
              </a:solidFill>
              <a:latin typeface="Merriweather" panose="00000500000000000000" pitchFamily="2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181818"/>
                </a:solidFill>
                <a:effectLst/>
                <a:latin typeface="Merriweather" panose="00000500000000000000" pitchFamily="2" charset="0"/>
              </a:rPr>
              <a:t>William Faulkner</a:t>
            </a:r>
          </a:p>
        </p:txBody>
      </p:sp>
    </p:spTree>
    <p:extLst>
      <p:ext uri="{BB962C8B-B14F-4D97-AF65-F5344CB8AC3E}">
        <p14:creationId xmlns:p14="http://schemas.microsoft.com/office/powerpoint/2010/main" val="134224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593C56-DB16-D598-2857-80E27A2F5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Video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B04D65-7884-96F9-69CB-FDFF8F1F3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Connect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quote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Faulkner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video</a:t>
            </a:r>
            <a:r>
              <a:rPr lang="de-DE" dirty="0"/>
              <a:t> 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en-US" sz="2400" b="0" i="0" dirty="0">
                <a:solidFill>
                  <a:srgbClr val="181818"/>
                </a:solidFill>
                <a:effectLst/>
                <a:latin typeface="Merriweather" panose="00000500000000000000" pitchFamily="2" charset="0"/>
              </a:rPr>
              <a:t>“The past is never dead. It's not even past.”</a:t>
            </a:r>
            <a:r>
              <a:rPr lang="en-US" sz="2400" dirty="0">
                <a:solidFill>
                  <a:srgbClr val="181818"/>
                </a:solidFill>
                <a:latin typeface="Merriweather" panose="00000500000000000000" pitchFamily="2" charset="0"/>
              </a:rPr>
              <a:t> </a:t>
            </a:r>
            <a:r>
              <a:rPr lang="en-US" sz="2400" b="0" i="1" dirty="0">
                <a:solidFill>
                  <a:srgbClr val="181818"/>
                </a:solidFill>
                <a:effectLst/>
                <a:latin typeface="Merriweather" panose="00000500000000000000" pitchFamily="2" charset="0"/>
              </a:rPr>
              <a:t>William Faulkner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B4F388B-367A-DF0C-1F8F-C262D5D4D3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155306" cy="3811588"/>
          </a:xfrm>
        </p:spPr>
        <p:txBody>
          <a:bodyPr/>
          <a:lstStyle/>
          <a:p>
            <a:r>
              <a:rPr lang="de-DE" dirty="0" err="1"/>
              <a:t>discussion</a:t>
            </a:r>
            <a:endParaRPr lang="de-DE" dirty="0"/>
          </a:p>
        </p:txBody>
      </p:sp>
      <p:pic>
        <p:nvPicPr>
          <p:cNvPr id="5" name="Grafik 4" descr="Rede Silhouette">
            <a:extLst>
              <a:ext uri="{FF2B5EF4-FFF2-40B4-BE49-F238E27FC236}">
                <a16:creationId xmlns:a16="http://schemas.microsoft.com/office/drawing/2014/main" id="{2ED45D13-29D3-01E0-4455-B2F91FF8F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6257" y="996950"/>
            <a:ext cx="914400" cy="9144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3287A83-B31E-FBB5-5B4B-5ECF50D87CEB}"/>
              </a:ext>
            </a:extLst>
          </p:cNvPr>
          <p:cNvSpPr txBox="1"/>
          <p:nvPr/>
        </p:nvSpPr>
        <p:spPr>
          <a:xfrm>
            <a:off x="4425350" y="3424237"/>
            <a:ext cx="692686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err="1"/>
              <a:t>results</a:t>
            </a:r>
            <a:r>
              <a:rPr lang="de-DE" dirty="0"/>
              <a:t>: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1112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658CC5-BCA6-27AF-AE7D-E37BED165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lesson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0638AD-7045-CADA-442B-D7BC8B89F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Video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protesters</a:t>
            </a:r>
            <a:r>
              <a:rPr lang="de-DE" dirty="0"/>
              <a:t> 5‘</a:t>
            </a:r>
          </a:p>
          <a:p>
            <a:r>
              <a:rPr lang="de-DE" dirty="0" err="1"/>
              <a:t>postcolonialism</a:t>
            </a:r>
            <a:r>
              <a:rPr lang="de-DE" dirty="0"/>
              <a:t> and </a:t>
            </a:r>
            <a:r>
              <a:rPr lang="de-DE" dirty="0" err="1"/>
              <a:t>art</a:t>
            </a:r>
            <a:r>
              <a:rPr lang="de-DE" dirty="0"/>
              <a:t> 40‘</a:t>
            </a:r>
          </a:p>
          <a:p>
            <a:r>
              <a:rPr lang="de-DE" dirty="0" err="1"/>
              <a:t>presentation</a:t>
            </a:r>
            <a:r>
              <a:rPr lang="de-DE" dirty="0"/>
              <a:t> 15‘</a:t>
            </a:r>
          </a:p>
          <a:p>
            <a:r>
              <a:rPr lang="de-DE" dirty="0" err="1"/>
              <a:t>postcolonialism</a:t>
            </a:r>
            <a:r>
              <a:rPr lang="de-DE" dirty="0"/>
              <a:t> 15‘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E76B91-2F12-9DA1-951D-19740AB74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>
                <a:cs typeface="Calibri"/>
              </a:rPr>
              <a:t>date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7176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7FAD99-C3AD-94DB-49EA-631945412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postcolonialism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and </a:t>
            </a:r>
            <a:r>
              <a:rPr lang="de-DE" dirty="0" err="1"/>
              <a:t>art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94599B-0377-9814-B7A6-DDAD9422F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/>
              <a:t>Form </a:t>
            </a:r>
            <a:r>
              <a:rPr lang="de-DE" dirty="0" err="1"/>
              <a:t>groups</a:t>
            </a:r>
            <a:r>
              <a:rPr lang="de-DE" dirty="0"/>
              <a:t> (2-3 </a:t>
            </a:r>
            <a:r>
              <a:rPr lang="de-DE" dirty="0" err="1"/>
              <a:t>students</a:t>
            </a:r>
            <a:r>
              <a:rPr lang="de-DE" dirty="0"/>
              <a:t>)</a:t>
            </a:r>
          </a:p>
          <a:p>
            <a:r>
              <a:rPr lang="de-DE" dirty="0"/>
              <a:t>Read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artist</a:t>
            </a:r>
            <a:r>
              <a:rPr lang="de-DE" dirty="0"/>
              <a:t>.</a:t>
            </a:r>
          </a:p>
          <a:p>
            <a:r>
              <a:rPr lang="de-DE" dirty="0"/>
              <a:t>Look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artpiece</a:t>
            </a:r>
            <a:r>
              <a:rPr lang="de-DE" dirty="0"/>
              <a:t> and </a:t>
            </a:r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artist</a:t>
            </a:r>
            <a:r>
              <a:rPr lang="de-DE" dirty="0"/>
              <a:t> </a:t>
            </a:r>
            <a:r>
              <a:rPr lang="de-DE" dirty="0" err="1"/>
              <a:t>criticises</a:t>
            </a:r>
            <a:r>
              <a:rPr lang="de-DE" dirty="0"/>
              <a:t> (</a:t>
            </a:r>
            <a:r>
              <a:rPr lang="de-DE" dirty="0" err="1"/>
              <a:t>post</a:t>
            </a:r>
            <a:r>
              <a:rPr lang="de-DE" dirty="0"/>
              <a:t>) </a:t>
            </a:r>
            <a:r>
              <a:rPr lang="de-DE" dirty="0" err="1"/>
              <a:t>colonialism</a:t>
            </a:r>
            <a:r>
              <a:rPr lang="de-DE" dirty="0"/>
              <a:t>. Take </a:t>
            </a:r>
            <a:r>
              <a:rPr lang="de-DE" dirty="0" err="1"/>
              <a:t>notes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worksheet</a:t>
            </a:r>
            <a:r>
              <a:rPr lang="de-DE" dirty="0"/>
              <a:t>.</a:t>
            </a:r>
          </a:p>
          <a:p>
            <a:r>
              <a:rPr lang="de-DE" dirty="0" err="1"/>
              <a:t>Collect</a:t>
            </a:r>
            <a:r>
              <a:rPr lang="de-DE" dirty="0"/>
              <a:t> </a:t>
            </a:r>
            <a:r>
              <a:rPr lang="de-DE" dirty="0" err="1"/>
              <a:t>words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come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mind</a:t>
            </a:r>
            <a:r>
              <a:rPr lang="de-DE" dirty="0"/>
              <a:t> in a </a:t>
            </a:r>
            <a:r>
              <a:rPr lang="de-DE" dirty="0" err="1"/>
              <a:t>word</a:t>
            </a:r>
            <a:r>
              <a:rPr lang="de-DE" dirty="0"/>
              <a:t> </a:t>
            </a:r>
            <a:r>
              <a:rPr lang="de-DE" dirty="0" err="1"/>
              <a:t>cloud</a:t>
            </a:r>
            <a:r>
              <a:rPr lang="de-DE" dirty="0"/>
              <a:t>. </a:t>
            </a:r>
          </a:p>
          <a:p>
            <a:pPr marL="0" indent="0">
              <a:buNone/>
            </a:pPr>
            <a:r>
              <a:rPr lang="de-DE" dirty="0"/>
              <a:t>(</a:t>
            </a:r>
            <a:r>
              <a:rPr lang="en-US">
                <a:hlinkClick r:id="rId2"/>
              </a:rPr>
              <a:t>Free online word cloud generator and tag cloud creator - WordClouds.com</a:t>
            </a:r>
            <a:r>
              <a:rPr lang="de-DE"/>
              <a:t>) </a:t>
            </a:r>
            <a:r>
              <a:rPr lang="de-DE" dirty="0" err="1"/>
              <a:t>take</a:t>
            </a:r>
            <a:r>
              <a:rPr lang="de-DE" dirty="0"/>
              <a:t> a </a:t>
            </a:r>
            <a:r>
              <a:rPr lang="de-DE" dirty="0" err="1"/>
              <a:t>screenshot</a:t>
            </a:r>
            <a:r>
              <a:rPr lang="de-DE" dirty="0"/>
              <a:t> </a:t>
            </a:r>
          </a:p>
          <a:p>
            <a:r>
              <a:rPr lang="de-DE" dirty="0"/>
              <a:t>Create a </a:t>
            </a:r>
            <a:r>
              <a:rPr lang="de-DE" dirty="0" err="1"/>
              <a:t>collage</a:t>
            </a:r>
            <a:r>
              <a:rPr lang="de-DE" dirty="0"/>
              <a:t> </a:t>
            </a:r>
            <a:r>
              <a:rPr lang="de-DE" dirty="0" err="1"/>
              <a:t>inspired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artwork</a:t>
            </a:r>
            <a:r>
              <a:rPr lang="de-DE" dirty="0"/>
              <a:t> and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wordcloud</a:t>
            </a:r>
            <a:r>
              <a:rPr lang="de-DE" dirty="0"/>
              <a:t>. </a:t>
            </a:r>
            <a:r>
              <a:rPr lang="de-DE" dirty="0" err="1"/>
              <a:t>Mind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postcolonial</a:t>
            </a:r>
            <a:r>
              <a:rPr lang="de-DE" dirty="0"/>
              <a:t> </a:t>
            </a:r>
            <a:r>
              <a:rPr lang="de-DE" dirty="0" err="1"/>
              <a:t>perspective</a:t>
            </a:r>
            <a:r>
              <a:rPr lang="de-DE" dirty="0"/>
              <a:t>. 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F8EB6A-6748-C765-A607-D5182DF81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err="1"/>
              <a:t>work</a:t>
            </a:r>
            <a:r>
              <a:rPr lang="de-DE" dirty="0"/>
              <a:t> in </a:t>
            </a:r>
            <a:r>
              <a:rPr lang="de-DE" dirty="0" err="1"/>
              <a:t>groups</a:t>
            </a:r>
            <a:endParaRPr lang="de-DE" dirty="0"/>
          </a:p>
        </p:txBody>
      </p:sp>
      <p:pic>
        <p:nvPicPr>
          <p:cNvPr id="5" name="Grafik 4" descr="Benutzer Silhouette">
            <a:extLst>
              <a:ext uri="{FF2B5EF4-FFF2-40B4-BE49-F238E27FC236}">
                <a16:creationId xmlns:a16="http://schemas.microsoft.com/office/drawing/2014/main" id="{C40EBFB7-9CAA-3FF5-9E3F-F6706825D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7625" y="89283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95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90A543-44C3-1642-BE6B-75FF5E7B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Gallery Walk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8CA1EA-42BB-394C-2D64-2278F70B4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dirty="0" err="1"/>
              <a:t>presenters</a:t>
            </a:r>
            <a:endParaRPr lang="de-DE" dirty="0"/>
          </a:p>
          <a:p>
            <a:r>
              <a:rPr lang="de-DE" dirty="0" err="1"/>
              <a:t>Present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artist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artwork</a:t>
            </a:r>
            <a:r>
              <a:rPr lang="de-DE" dirty="0"/>
              <a:t> and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collage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groups</a:t>
            </a:r>
            <a:r>
              <a:rPr lang="de-DE" dirty="0"/>
              <a:t>.</a:t>
            </a:r>
          </a:p>
          <a:p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inspired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and </a:t>
            </a:r>
            <a:r>
              <a:rPr lang="de-DE" dirty="0" err="1"/>
              <a:t>reflect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result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listeners</a:t>
            </a:r>
            <a:endParaRPr lang="de-DE" dirty="0"/>
          </a:p>
          <a:p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group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listening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idea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collage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2C7AFE0-15CF-5B56-35D3-759D740EC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err="1"/>
              <a:t>presentation</a:t>
            </a:r>
            <a:endParaRPr lang="de-DE" dirty="0"/>
          </a:p>
        </p:txBody>
      </p:sp>
      <p:pic>
        <p:nvPicPr>
          <p:cNvPr id="5" name="Grafik 4" descr="Lehrer Silhouette">
            <a:extLst>
              <a:ext uri="{FF2B5EF4-FFF2-40B4-BE49-F238E27FC236}">
                <a16:creationId xmlns:a16="http://schemas.microsoft.com/office/drawing/2014/main" id="{AE8F6760-F165-447E-731C-B53ADDC5D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34284" y="800100"/>
            <a:ext cx="914400" cy="914400"/>
          </a:xfrm>
          <a:prstGeom prst="rect">
            <a:avLst/>
          </a:prstGeom>
        </p:spPr>
      </p:pic>
      <p:pic>
        <p:nvPicPr>
          <p:cNvPr id="6" name="Grafik 5" descr="Ohr Silhouette">
            <a:extLst>
              <a:ext uri="{FF2B5EF4-FFF2-40B4-BE49-F238E27FC236}">
                <a16:creationId xmlns:a16="http://schemas.microsoft.com/office/drawing/2014/main" id="{27D34116-00D3-1BD4-101A-4D8A1DF36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4825" y="38512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4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F3D40-4003-69C3-B0C7-6C207DEA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Post </a:t>
            </a:r>
            <a:r>
              <a:rPr lang="de-DE" dirty="0" err="1"/>
              <a:t>colonialism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324D81-BDCC-8818-01F6-A17CE2A08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pPr marL="0" indent="0">
              <a:buNone/>
            </a:pPr>
            <a:r>
              <a:rPr lang="en-US" b="0" i="0" dirty="0">
                <a:solidFill>
                  <a:srgbClr val="181818"/>
                </a:solidFill>
                <a:effectLst/>
                <a:latin typeface="Merriweather" panose="00000500000000000000" pitchFamily="2" charset="0"/>
              </a:rPr>
              <a:t>“The past is never dead. It's not even past.”</a:t>
            </a:r>
          </a:p>
          <a:p>
            <a:pPr marL="0" indent="0">
              <a:buNone/>
            </a:pPr>
            <a:endParaRPr lang="en-US" dirty="0">
              <a:solidFill>
                <a:srgbClr val="181818"/>
              </a:solidFill>
              <a:latin typeface="Merriweather" panose="00000500000000000000" pitchFamily="2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181818"/>
                </a:solidFill>
                <a:effectLst/>
                <a:latin typeface="Merriweather" panose="00000500000000000000" pitchFamily="2" charset="0"/>
              </a:rPr>
              <a:t>William Faulkner</a:t>
            </a:r>
          </a:p>
          <a:p>
            <a:endParaRPr lang="de-DE" dirty="0"/>
          </a:p>
          <a:p>
            <a:r>
              <a:rPr lang="de-DE" dirty="0" err="1"/>
              <a:t>Relate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quote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Faulkner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artworks</a:t>
            </a:r>
            <a:r>
              <a:rPr lang="de-DE" dirty="0"/>
              <a:t> and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collage</a:t>
            </a:r>
            <a:r>
              <a:rPr lang="de-DE" dirty="0"/>
              <a:t>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83402B8-2CAF-F904-CCEF-D1333F5EA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err="1"/>
              <a:t>discussion</a:t>
            </a:r>
            <a:endParaRPr lang="de-DE" dirty="0"/>
          </a:p>
        </p:txBody>
      </p:sp>
      <p:pic>
        <p:nvPicPr>
          <p:cNvPr id="5" name="Grafik 4" descr="Rede Silhouette">
            <a:extLst>
              <a:ext uri="{FF2B5EF4-FFF2-40B4-BE49-F238E27FC236}">
                <a16:creationId xmlns:a16="http://schemas.microsoft.com/office/drawing/2014/main" id="{0CCDF73B-E93A-85CE-E658-8CD74C15A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94113" y="42025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53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F3D40-4003-69C3-B0C7-6C207DEA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Post </a:t>
            </a:r>
            <a:r>
              <a:rPr lang="de-DE" dirty="0" err="1"/>
              <a:t>colonialism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324D81-BDCC-8818-01F6-A17CE2A08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Relate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quote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Faulkner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artworks</a:t>
            </a:r>
            <a:r>
              <a:rPr lang="de-DE" dirty="0"/>
              <a:t> and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collage</a:t>
            </a:r>
            <a:r>
              <a:rPr lang="de-DE" dirty="0"/>
              <a:t>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83402B8-2CAF-F904-CCEF-D1333F5EA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err="1"/>
              <a:t>discussion</a:t>
            </a:r>
            <a:endParaRPr lang="de-DE" dirty="0"/>
          </a:p>
        </p:txBody>
      </p:sp>
      <p:pic>
        <p:nvPicPr>
          <p:cNvPr id="5" name="Grafik 4" descr="Rede Silhouette">
            <a:extLst>
              <a:ext uri="{FF2B5EF4-FFF2-40B4-BE49-F238E27FC236}">
                <a16:creationId xmlns:a16="http://schemas.microsoft.com/office/drawing/2014/main" id="{0CCDF73B-E93A-85CE-E658-8CD74C15A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8788" y="987425"/>
            <a:ext cx="914400" cy="9144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419E9FD-D124-415F-3217-D7BDFF9A7A07}"/>
              </a:ext>
            </a:extLst>
          </p:cNvPr>
          <p:cNvSpPr txBox="1"/>
          <p:nvPr/>
        </p:nvSpPr>
        <p:spPr>
          <a:xfrm>
            <a:off x="836612" y="2687843"/>
            <a:ext cx="3130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181818"/>
                </a:solidFill>
                <a:effectLst/>
                <a:latin typeface="Merriweather" panose="00000500000000000000" pitchFamily="2" charset="0"/>
              </a:rPr>
              <a:t>“The past is never dead. It's not even past.”</a:t>
            </a:r>
          </a:p>
          <a:p>
            <a:pPr marL="0" indent="0">
              <a:buNone/>
            </a:pPr>
            <a:endParaRPr lang="en-US" dirty="0">
              <a:solidFill>
                <a:srgbClr val="181818"/>
              </a:solidFill>
              <a:latin typeface="Merriweather" panose="00000500000000000000" pitchFamily="2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181818"/>
                </a:solidFill>
                <a:effectLst/>
                <a:latin typeface="Merriweather" panose="00000500000000000000" pitchFamily="2" charset="0"/>
              </a:rPr>
              <a:t>William Faulkner</a:t>
            </a:r>
          </a:p>
          <a:p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84E2B8B-85CE-71D3-3AAE-C0FD75DC093E}"/>
              </a:ext>
            </a:extLst>
          </p:cNvPr>
          <p:cNvSpPr txBox="1"/>
          <p:nvPr/>
        </p:nvSpPr>
        <p:spPr>
          <a:xfrm>
            <a:off x="4425351" y="2467155"/>
            <a:ext cx="692686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err="1"/>
              <a:t>Results</a:t>
            </a:r>
            <a:r>
              <a:rPr lang="de-DE" dirty="0"/>
              <a:t>: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1850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72740F-CD68-6C82-CD85-DB2E70250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de-DE" dirty="0"/>
            </a:br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7897B0-3849-8B95-D2AD-8C0DF24AB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Upload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screenshot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wordcloud</a:t>
            </a:r>
            <a:r>
              <a:rPr lang="de-DE" dirty="0"/>
              <a:t>, a </a:t>
            </a:r>
            <a:r>
              <a:rPr lang="de-DE" dirty="0" err="1"/>
              <a:t>photo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collage</a:t>
            </a:r>
            <a:r>
              <a:rPr lang="de-DE" dirty="0"/>
              <a:t> and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explanation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collage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357EE98-0E60-C260-EA86-0746571EE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err="1"/>
              <a:t>teams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9325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64E0B-A2F3-1B35-0F01-D8D2A3614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Quellen</a:t>
            </a:r>
            <a:endParaRPr lang="en-US" dirty="0" err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457E9-C243-9FE3-73A0-A97503FF5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Text und Video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11D513-6C5D-97DE-203E-386978D20EEE}"/>
              </a:ext>
            </a:extLst>
          </p:cNvPr>
          <p:cNvSpPr txBox="1"/>
          <p:nvPr/>
        </p:nvSpPr>
        <p:spPr>
          <a:xfrm>
            <a:off x="4329952" y="1425388"/>
            <a:ext cx="5862917" cy="32624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600" dirty="0">
                <a:cs typeface="Calibri"/>
              </a:rPr>
              <a:t>Text:</a:t>
            </a:r>
          </a:p>
          <a:p>
            <a:r>
              <a:rPr lang="de-DE" sz="1600" dirty="0">
                <a:cs typeface="Calibri"/>
              </a:rPr>
              <a:t>Jamie Hawkings: </a:t>
            </a:r>
            <a:r>
              <a:rPr lang="de-DE" sz="1600" i="1" dirty="0">
                <a:cs typeface="Calibri"/>
              </a:rPr>
              <a:t>Black </a:t>
            </a:r>
            <a:r>
              <a:rPr lang="de-DE" sz="1600" i="1" err="1">
                <a:cs typeface="Calibri"/>
              </a:rPr>
              <a:t>Lives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Matters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protesters</a:t>
            </a:r>
            <a:r>
              <a:rPr lang="de-DE" sz="1600" i="1" dirty="0">
                <a:cs typeface="Calibri"/>
              </a:rPr>
              <a:t> pull down </a:t>
            </a:r>
            <a:r>
              <a:rPr lang="de-DE" sz="1600" i="1" err="1">
                <a:cs typeface="Calibri"/>
              </a:rPr>
              <a:t>statue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of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slave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trader</a:t>
            </a:r>
            <a:r>
              <a:rPr lang="de-DE" sz="1600" i="1" dirty="0">
                <a:cs typeface="Calibri"/>
              </a:rPr>
              <a:t> and roll </a:t>
            </a:r>
            <a:r>
              <a:rPr lang="de-DE" sz="1600" i="1" err="1">
                <a:cs typeface="Calibri"/>
              </a:rPr>
              <a:t>it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into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the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river</a:t>
            </a:r>
            <a:r>
              <a:rPr lang="de-DE" sz="1600" i="1" dirty="0">
                <a:cs typeface="Calibri"/>
              </a:rPr>
              <a:t>, </a:t>
            </a:r>
            <a:r>
              <a:rPr lang="de-DE" sz="1600" dirty="0">
                <a:cs typeface="Calibri"/>
              </a:rPr>
              <a:t>07.06.2020 </a:t>
            </a:r>
            <a:endParaRPr lang="de-DE" sz="1600">
              <a:cs typeface="Calibri"/>
            </a:endParaRPr>
          </a:p>
          <a:p>
            <a:r>
              <a:rPr lang="de-DE" sz="1600">
                <a:cs typeface="Calibri"/>
              </a:rPr>
              <a:t>[https://www</a:t>
            </a:r>
            <a:r>
              <a:rPr lang="de-DE" sz="1600">
                <a:ea typeface="+mn-lt"/>
                <a:cs typeface="+mn-lt"/>
              </a:rPr>
              <a:t>.mirror.co.uk/news/uk-news/breaking-black-lives-matter-protesters-22152503</a:t>
            </a:r>
            <a:r>
              <a:rPr lang="de-DE" sz="1600">
                <a:cs typeface="Calibri"/>
              </a:rPr>
              <a:t>, Letzter Zugriff 03.05.2023]</a:t>
            </a:r>
          </a:p>
          <a:p>
            <a:pPr algn="l"/>
            <a:endParaRPr lang="de-DE" sz="1600" dirty="0">
              <a:cs typeface="Calibri"/>
            </a:endParaRPr>
          </a:p>
          <a:p>
            <a:r>
              <a:rPr lang="de-DE" sz="1600" dirty="0">
                <a:cs typeface="Calibri"/>
              </a:rPr>
              <a:t>Video:</a:t>
            </a:r>
          </a:p>
          <a:p>
            <a:r>
              <a:rPr lang="de-DE" sz="1600" i="1" dirty="0">
                <a:cs typeface="Calibri"/>
              </a:rPr>
              <a:t>Black </a:t>
            </a:r>
            <a:r>
              <a:rPr lang="de-DE" sz="1600" i="1" err="1">
                <a:cs typeface="Calibri"/>
              </a:rPr>
              <a:t>Lives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Matters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protesters</a:t>
            </a:r>
            <a:r>
              <a:rPr lang="de-DE" sz="1600" i="1" dirty="0">
                <a:cs typeface="Calibri"/>
              </a:rPr>
              <a:t> pull down </a:t>
            </a:r>
            <a:r>
              <a:rPr lang="de-DE" sz="1600" i="1" err="1">
                <a:cs typeface="Calibri"/>
              </a:rPr>
              <a:t>statue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of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slave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trader</a:t>
            </a:r>
            <a:r>
              <a:rPr lang="de-DE" sz="1600" i="1" dirty="0">
                <a:cs typeface="Calibri"/>
              </a:rPr>
              <a:t> and roll </a:t>
            </a:r>
            <a:r>
              <a:rPr lang="de-DE" sz="1600" i="1" err="1">
                <a:cs typeface="Calibri"/>
              </a:rPr>
              <a:t>it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into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the</a:t>
            </a:r>
            <a:r>
              <a:rPr lang="de-DE" sz="1600" i="1" dirty="0">
                <a:cs typeface="Calibri"/>
              </a:rPr>
              <a:t> </a:t>
            </a:r>
            <a:r>
              <a:rPr lang="de-DE" sz="1600" i="1" err="1">
                <a:cs typeface="Calibri"/>
              </a:rPr>
              <a:t>river</a:t>
            </a:r>
            <a:r>
              <a:rPr lang="de-DE" sz="1600" i="1" dirty="0">
                <a:cs typeface="Calibri"/>
              </a:rPr>
              <a:t>, </a:t>
            </a:r>
            <a:r>
              <a:rPr lang="de-DE" sz="1600" dirty="0">
                <a:cs typeface="Calibri"/>
              </a:rPr>
              <a:t>07.06.2020 </a:t>
            </a:r>
          </a:p>
          <a:p>
            <a:r>
              <a:rPr lang="de-DE" sz="1600" dirty="0">
                <a:cs typeface="Calibri"/>
              </a:rPr>
              <a:t>[</a:t>
            </a:r>
            <a:r>
              <a:rPr lang="de-DE" sz="1600">
                <a:cs typeface="Calibri"/>
              </a:rPr>
              <a:t>https:/</a:t>
            </a:r>
            <a:r>
              <a:rPr lang="de-DE" sz="1600" dirty="0">
                <a:ea typeface="+mn-lt"/>
                <a:cs typeface="+mn-lt"/>
              </a:rPr>
              <a:t>/www.mirror.co.uk/news/uk-news/breaking-black-lives-matter-protesters-22152503</a:t>
            </a:r>
            <a:r>
              <a:rPr lang="de-DE" sz="1600" dirty="0">
                <a:cs typeface="Calibri"/>
              </a:rPr>
              <a:t>, Letzter Zugriff 03.05.2023]</a:t>
            </a:r>
            <a:endParaRPr lang="de-DE">
              <a:cs typeface="Calibri"/>
            </a:endParaRPr>
          </a:p>
          <a:p>
            <a:endParaRPr lang="de-DE" sz="1200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2428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</vt:lpstr>
      <vt:lpstr>colonialism and art</vt:lpstr>
      <vt:lpstr>PowerPoint Presentation</vt:lpstr>
      <vt:lpstr>Video</vt:lpstr>
      <vt:lpstr>goal of this lesson</vt:lpstr>
      <vt:lpstr>postcolonialism  and art</vt:lpstr>
      <vt:lpstr>Gallery Walk</vt:lpstr>
      <vt:lpstr>Post colonialism</vt:lpstr>
      <vt:lpstr>Post colonialism</vt:lpstr>
      <vt:lpstr> Results</vt:lpstr>
      <vt:lpstr>Quellen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colonial view</dc:title>
  <dc:creator>Rebekka Karbstein</dc:creator>
  <cp:lastModifiedBy>Rebekka Karbstein</cp:lastModifiedBy>
  <cp:revision>48</cp:revision>
  <dcterms:created xsi:type="dcterms:W3CDTF">2023-01-18T18:49:01Z</dcterms:created>
  <dcterms:modified xsi:type="dcterms:W3CDTF">2023-05-03T12:54:08Z</dcterms:modified>
</cp:coreProperties>
</file>