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
  </p:notesMasterIdLst>
  <p:sldIdLst>
    <p:sldId id="256" r:id="rId2"/>
    <p:sldId id="260" r:id="rId3"/>
    <p:sldId id="266"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619"/>
    <p:restoredTop sz="79985"/>
  </p:normalViewPr>
  <p:slideViewPr>
    <p:cSldViewPr snapToGrid="0">
      <p:cViewPr varScale="1">
        <p:scale>
          <a:sx n="56" d="100"/>
          <a:sy n="56" d="100"/>
        </p:scale>
        <p:origin x="192" y="8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F6C53A-2014-2A4F-A977-394C87AC70AF}" type="datetimeFigureOut">
              <a:rPr lang="de-DE" smtClean="0"/>
              <a:t>27.05.23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85DF-CE45-5F46-92DC-BD21145510FE}" type="slidenum">
              <a:rPr lang="de-DE" smtClean="0"/>
              <a:t>‹Nr.›</a:t>
            </a:fld>
            <a:endParaRPr lang="de-DE"/>
          </a:p>
        </p:txBody>
      </p:sp>
    </p:spTree>
    <p:extLst>
      <p:ext uri="{BB962C8B-B14F-4D97-AF65-F5344CB8AC3E}">
        <p14:creationId xmlns:p14="http://schemas.microsoft.com/office/powerpoint/2010/main" val="297794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 Quote </a:t>
            </a:r>
            <a:r>
              <a:rPr lang="de-DE" dirty="0" err="1"/>
              <a:t>by</a:t>
            </a:r>
            <a:r>
              <a:rPr lang="de-DE" dirty="0"/>
              <a:t> </a:t>
            </a:r>
            <a:r>
              <a:rPr lang="de-DE" dirty="0" err="1"/>
              <a:t>Nigerian</a:t>
            </a:r>
            <a:r>
              <a:rPr lang="de-DE" dirty="0"/>
              <a:t> </a:t>
            </a:r>
            <a:r>
              <a:rPr lang="de-DE" dirty="0" err="1"/>
              <a:t>author</a:t>
            </a:r>
            <a:r>
              <a:rPr lang="de-DE" dirty="0"/>
              <a:t> </a:t>
            </a:r>
            <a:r>
              <a:rPr lang="de-DE" dirty="0" err="1"/>
              <a:t>Chimamanda</a:t>
            </a:r>
            <a:r>
              <a:rPr lang="de-DE" dirty="0"/>
              <a:t> Ngozi </a:t>
            </a:r>
            <a:r>
              <a:rPr lang="de-DE" dirty="0" err="1"/>
              <a:t>Adichie</a:t>
            </a:r>
            <a:r>
              <a:rPr lang="de-DE" dirty="0"/>
              <a:t> </a:t>
            </a:r>
            <a:r>
              <a:rPr lang="de-DE" dirty="0" err="1"/>
              <a:t>from</a:t>
            </a:r>
            <a:r>
              <a:rPr lang="de-DE" dirty="0"/>
              <a:t> a </a:t>
            </a:r>
            <a:r>
              <a:rPr lang="de-DE" b="0" i="0" u="none" strike="noStrike" dirty="0" err="1">
                <a:solidFill>
                  <a:srgbClr val="050505"/>
                </a:solidFill>
                <a:effectLst/>
                <a:latin typeface="system-ui"/>
              </a:rPr>
              <a:t>keynote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speech</a:t>
            </a:r>
            <a:r>
              <a:rPr lang="de-DE" b="0" i="0" u="none" strike="noStrike" dirty="0">
                <a:solidFill>
                  <a:srgbClr val="050505"/>
                </a:solidFill>
                <a:effectLst/>
                <a:latin typeface="system-ui"/>
              </a:rPr>
              <a:t> at </a:t>
            </a:r>
            <a:r>
              <a:rPr lang="de-DE" b="0" i="0" u="none" strike="noStrike" dirty="0" err="1">
                <a:solidFill>
                  <a:srgbClr val="050505"/>
                </a:solidFill>
                <a:effectLst/>
                <a:latin typeface="system-ui"/>
              </a:rPr>
              <a:t>the</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opening</a:t>
            </a:r>
            <a:r>
              <a:rPr lang="de-DE" b="0" i="0" u="none" strike="noStrike" dirty="0">
                <a:solidFill>
                  <a:srgbClr val="050505"/>
                </a:solidFill>
                <a:effectLst/>
                <a:latin typeface="system-ui"/>
              </a:rPr>
              <a:t> </a:t>
            </a:r>
            <a:r>
              <a:rPr lang="de-DE" b="0" i="0" u="none" strike="noStrike" dirty="0" err="1">
                <a:solidFill>
                  <a:srgbClr val="050505"/>
                </a:solidFill>
                <a:effectLst/>
                <a:latin typeface="system-ui"/>
              </a:rPr>
              <a:t>of</a:t>
            </a:r>
            <a:r>
              <a:rPr lang="de-DE" b="0" i="0" u="none" strike="noStrike" dirty="0">
                <a:solidFill>
                  <a:srgbClr val="050505"/>
                </a:solidFill>
                <a:effectLst/>
                <a:latin typeface="system-ui"/>
              </a:rPr>
              <a:t> Humboldt Forum in Berlin</a:t>
            </a:r>
          </a:p>
          <a:p>
            <a:endParaRPr lang="de-DE" b="0" i="0" u="none" strike="noStrike" dirty="0">
              <a:solidFill>
                <a:srgbClr val="050505"/>
              </a:solidFill>
              <a:effectLst/>
              <a:latin typeface="system-ui"/>
            </a:endParaRPr>
          </a:p>
          <a:p>
            <a:r>
              <a:rPr lang="de-DE" b="1" i="0" u="none" strike="noStrike" dirty="0">
                <a:solidFill>
                  <a:srgbClr val="050505"/>
                </a:solidFill>
                <a:effectLst/>
                <a:latin typeface="system-ui"/>
              </a:rPr>
              <a:t>Erklärung</a:t>
            </a:r>
            <a:r>
              <a:rPr lang="de-DE" b="0" i="0" u="none" strike="noStrike" dirty="0">
                <a:solidFill>
                  <a:srgbClr val="050505"/>
                </a:solidFill>
                <a:effectLst/>
                <a:latin typeface="system-ui"/>
              </a:rPr>
              <a:t>: Jede der ausgewiesenen „</a:t>
            </a:r>
            <a:r>
              <a:rPr lang="de-DE" b="0" i="0" u="none" strike="noStrike" dirty="0" err="1">
                <a:solidFill>
                  <a:srgbClr val="050505"/>
                </a:solidFill>
                <a:effectLst/>
                <a:latin typeface="system-ui"/>
              </a:rPr>
              <a:t>Lessons</a:t>
            </a:r>
            <a:r>
              <a:rPr lang="de-DE" b="0" i="0" u="none" strike="noStrike" dirty="0">
                <a:solidFill>
                  <a:srgbClr val="050505"/>
                </a:solidFill>
                <a:effectLst/>
                <a:latin typeface="system-ui"/>
              </a:rPr>
              <a:t>“ war während der Durchführung des Projektes für 75 Minuten geplant.</a:t>
            </a:r>
            <a:endParaRPr lang="de-DE" dirty="0"/>
          </a:p>
        </p:txBody>
      </p:sp>
      <p:sp>
        <p:nvSpPr>
          <p:cNvPr id="4" name="Foliennummernplatzhalter 3"/>
          <p:cNvSpPr>
            <a:spLocks noGrp="1"/>
          </p:cNvSpPr>
          <p:nvPr>
            <p:ph type="sldNum" sz="quarter" idx="5"/>
          </p:nvPr>
        </p:nvSpPr>
        <p:spPr/>
        <p:txBody>
          <a:bodyPr/>
          <a:lstStyle/>
          <a:p>
            <a:fld id="{DAFE85DF-CE45-5F46-92DC-BD21145510FE}" type="slidenum">
              <a:rPr lang="de-DE" smtClean="0"/>
              <a:t>1</a:t>
            </a:fld>
            <a:endParaRPr lang="de-DE"/>
          </a:p>
        </p:txBody>
      </p:sp>
    </p:spTree>
    <p:extLst>
      <p:ext uri="{BB962C8B-B14F-4D97-AF65-F5344CB8AC3E}">
        <p14:creationId xmlns:p14="http://schemas.microsoft.com/office/powerpoint/2010/main" val="121852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dirty="0"/>
              <a:t>Erklärung: </a:t>
            </a:r>
            <a:r>
              <a:rPr lang="de-DE" sz="2400" b="0" dirty="0"/>
              <a:t>Nachdem die Analyse der Karikaturen abgeschlossen wurde, sollten die Schüler*innen allgemeine Informationstexte zum Kolonialismus bekommen (z.B. Camden Town 2020, S. 158-161) anhand derer sie einen thematischen Überblick bekommen und eine Vokabelliste erstellen. Ein Vorschlag einer solchen Vokabelliste (passend zu ebd.) findet sich im Anhang.</a:t>
            </a:r>
          </a:p>
          <a:p>
            <a:endParaRPr lang="de-DE" sz="2400" b="0" dirty="0"/>
          </a:p>
          <a:p>
            <a:r>
              <a:rPr lang="de-DE" sz="2400" b="1" dirty="0"/>
              <a:t>Hausaufgabe: </a:t>
            </a:r>
            <a:r>
              <a:rPr lang="de-DE" sz="2400" b="0" dirty="0"/>
              <a:t>Die Schüler*innen sollen einen Zeitstrahl erstellen, um eine Übersicht über den Kolonialismus zu erhalten. Die didaktische Reduktion und thematische Fokussierung dieses Projektes sieht vor, dass es einen Zeitstrahl zur Beziehung zwischen Großbritannien und Nigeria und Deutschland und Namibia gibt.</a:t>
            </a:r>
          </a:p>
        </p:txBody>
      </p:sp>
      <p:sp>
        <p:nvSpPr>
          <p:cNvPr id="4" name="Foliennummernplatzhalter 3"/>
          <p:cNvSpPr>
            <a:spLocks noGrp="1"/>
          </p:cNvSpPr>
          <p:nvPr>
            <p:ph type="sldNum" sz="quarter" idx="5"/>
          </p:nvPr>
        </p:nvSpPr>
        <p:spPr/>
        <p:txBody>
          <a:bodyPr/>
          <a:lstStyle/>
          <a:p>
            <a:fld id="{DAFE85DF-CE45-5F46-92DC-BD21145510FE}" type="slidenum">
              <a:rPr lang="de-DE" smtClean="0"/>
              <a:t>2</a:t>
            </a:fld>
            <a:endParaRPr lang="de-DE"/>
          </a:p>
        </p:txBody>
      </p:sp>
    </p:spTree>
    <p:extLst>
      <p:ext uri="{BB962C8B-B14F-4D97-AF65-F5344CB8AC3E}">
        <p14:creationId xmlns:p14="http://schemas.microsoft.com/office/powerpoint/2010/main" val="3695748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dirty="0"/>
              <a:t>Erklärung: </a:t>
            </a:r>
            <a:r>
              <a:rPr lang="de-DE" sz="2400" b="0" dirty="0"/>
              <a:t>Dies ist eine mögliche Lösung für einen Zeitstrahl, welcher jedoch keinen Anspruch auf Vollständigkeit erhebt,</a:t>
            </a:r>
            <a:endParaRPr lang="de-DE" sz="2400" b="1" dirty="0"/>
          </a:p>
        </p:txBody>
      </p:sp>
      <p:sp>
        <p:nvSpPr>
          <p:cNvPr id="4" name="Foliennummernplatzhalter 3"/>
          <p:cNvSpPr>
            <a:spLocks noGrp="1"/>
          </p:cNvSpPr>
          <p:nvPr>
            <p:ph type="sldNum" sz="quarter" idx="5"/>
          </p:nvPr>
        </p:nvSpPr>
        <p:spPr/>
        <p:txBody>
          <a:bodyPr/>
          <a:lstStyle/>
          <a:p>
            <a:fld id="{DAFE85DF-CE45-5F46-92DC-BD21145510FE}" type="slidenum">
              <a:rPr lang="de-DE" smtClean="0"/>
              <a:t>3</a:t>
            </a:fld>
            <a:endParaRPr lang="de-DE"/>
          </a:p>
        </p:txBody>
      </p:sp>
    </p:spTree>
    <p:extLst>
      <p:ext uri="{BB962C8B-B14F-4D97-AF65-F5344CB8AC3E}">
        <p14:creationId xmlns:p14="http://schemas.microsoft.com/office/powerpoint/2010/main" val="4146613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e-DE"/>
              <a:t>Mastertitelformat bearbeiten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e-DE"/>
              <a:t>Mastertitelformat bearbeiten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e-DE"/>
              <a:t>Mastertitelformat bearbeiten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e-DE"/>
              <a:t>Mastertitelformat bearbeiten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e-DE"/>
              <a:t>Mastertitelformat bearbeiten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e-DE"/>
              <a:t>Mastertitelformat bearbeiten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5/27/23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4F3E8-1093-7E79-976F-C0C26B27E7CB}"/>
              </a:ext>
            </a:extLst>
          </p:cNvPr>
          <p:cNvSpPr>
            <a:spLocks noGrp="1"/>
          </p:cNvSpPr>
          <p:nvPr>
            <p:ph type="ctrTitle"/>
          </p:nvPr>
        </p:nvSpPr>
        <p:spPr/>
        <p:txBody>
          <a:bodyPr/>
          <a:lstStyle/>
          <a:p>
            <a:r>
              <a:rPr lang="en-GB" dirty="0"/>
              <a:t>“Art lives in history and history lives in art.“</a:t>
            </a:r>
            <a:r>
              <a:rPr lang="en-GB" baseline="30000" dirty="0"/>
              <a:t>1</a:t>
            </a:r>
            <a:endParaRPr lang="en-GB" dirty="0"/>
          </a:p>
        </p:txBody>
      </p:sp>
      <p:sp>
        <p:nvSpPr>
          <p:cNvPr id="3" name="Untertitel 2">
            <a:extLst>
              <a:ext uri="{FF2B5EF4-FFF2-40B4-BE49-F238E27FC236}">
                <a16:creationId xmlns:a16="http://schemas.microsoft.com/office/drawing/2014/main" id="{019EFF07-7DF1-5D17-F9F1-BECEE8CF9969}"/>
              </a:ext>
            </a:extLst>
          </p:cNvPr>
          <p:cNvSpPr>
            <a:spLocks noGrp="1"/>
          </p:cNvSpPr>
          <p:nvPr>
            <p:ph type="subTitle" idx="1"/>
          </p:nvPr>
        </p:nvSpPr>
        <p:spPr/>
        <p:txBody>
          <a:bodyPr/>
          <a:lstStyle/>
          <a:p>
            <a:r>
              <a:rPr lang="en-GB" dirty="0"/>
              <a:t>Colonialism and Arts – An interdisciplinary unit </a:t>
            </a:r>
          </a:p>
        </p:txBody>
      </p:sp>
    </p:spTree>
    <p:extLst>
      <p:ext uri="{BB962C8B-B14F-4D97-AF65-F5344CB8AC3E}">
        <p14:creationId xmlns:p14="http://schemas.microsoft.com/office/powerpoint/2010/main" val="31390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641976"/>
            <a:ext cx="10334130" cy="609604"/>
          </a:xfrm>
        </p:spPr>
        <p:txBody>
          <a:bodyPr>
            <a:normAutofit fontScale="90000"/>
          </a:bodyPr>
          <a:lstStyle/>
          <a:p>
            <a:r>
              <a:rPr lang="en-GB" sz="3200" u="sng" dirty="0"/>
              <a:t>Lesson 2: Historical Colonialism of the 19</a:t>
            </a:r>
            <a:r>
              <a:rPr lang="en-GB" sz="3200" u="sng" baseline="30000" dirty="0"/>
              <a:t>th</a:t>
            </a:r>
            <a:r>
              <a:rPr lang="en-GB" sz="3200" u="sng" dirty="0"/>
              <a:t>/20</a:t>
            </a:r>
            <a:r>
              <a:rPr lang="en-GB" sz="3200" u="sng" baseline="30000" dirty="0"/>
              <a:t>th</a:t>
            </a:r>
            <a:r>
              <a:rPr lang="en-GB" sz="3200" u="sng" dirty="0"/>
              <a:t> Century</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6" y="1582055"/>
            <a:ext cx="9864456" cy="3831773"/>
          </a:xfrm>
        </p:spPr>
        <p:txBody>
          <a:bodyPr>
            <a:normAutofit/>
          </a:bodyPr>
          <a:lstStyle/>
          <a:p>
            <a:r>
              <a:rPr lang="en-GB" sz="2400" dirty="0"/>
              <a:t>Use the texts provided to gain an overview of the colonial relationship between Great Britain and Nigeria.</a:t>
            </a:r>
          </a:p>
          <a:p>
            <a:r>
              <a:rPr lang="en-GB" sz="2400" dirty="0"/>
              <a:t>Use the texts to make a vocabulary list.</a:t>
            </a:r>
          </a:p>
          <a:p>
            <a:r>
              <a:rPr lang="en-GB" sz="2400" dirty="0"/>
              <a:t>Use the information and additional research on the internet to visualise the colonial history of Great Britain and Nigeria and Germany and Namibia in the 19</a:t>
            </a:r>
            <a:r>
              <a:rPr lang="en-GB" sz="2400" baseline="30000" dirty="0"/>
              <a:t>th</a:t>
            </a:r>
            <a:r>
              <a:rPr lang="en-GB" sz="2400" dirty="0"/>
              <a:t> and 20</a:t>
            </a:r>
            <a:r>
              <a:rPr lang="en-GB" sz="2400" baseline="30000" dirty="0"/>
              <a:t>th</a:t>
            </a:r>
            <a:r>
              <a:rPr lang="en-GB" sz="2400" dirty="0"/>
              <a:t> century in the form of a timeline.</a:t>
            </a:r>
          </a:p>
        </p:txBody>
      </p:sp>
    </p:spTree>
    <p:extLst>
      <p:ext uri="{BB962C8B-B14F-4D97-AF65-F5344CB8AC3E}">
        <p14:creationId xmlns:p14="http://schemas.microsoft.com/office/powerpoint/2010/main" val="921639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F92AF-4E90-0B85-9D46-877075D169C8}"/>
              </a:ext>
            </a:extLst>
          </p:cNvPr>
          <p:cNvSpPr>
            <a:spLocks noGrp="1"/>
          </p:cNvSpPr>
          <p:nvPr>
            <p:ph type="title"/>
          </p:nvPr>
        </p:nvSpPr>
        <p:spPr>
          <a:xfrm>
            <a:off x="1640156" y="192033"/>
            <a:ext cx="10334130" cy="609604"/>
          </a:xfrm>
        </p:spPr>
        <p:txBody>
          <a:bodyPr>
            <a:normAutofit/>
          </a:bodyPr>
          <a:lstStyle/>
          <a:p>
            <a:pPr marL="0" indent="0">
              <a:buNone/>
            </a:pPr>
            <a:r>
              <a:rPr lang="en-GB" sz="1600" u="sng" dirty="0"/>
              <a:t>Possible solution for a very short and extremely simplified history of Germany’s colonial history with Namibia</a:t>
            </a:r>
          </a:p>
        </p:txBody>
      </p:sp>
      <p:sp>
        <p:nvSpPr>
          <p:cNvPr id="3" name="Inhaltsplatzhalter 2">
            <a:extLst>
              <a:ext uri="{FF2B5EF4-FFF2-40B4-BE49-F238E27FC236}">
                <a16:creationId xmlns:a16="http://schemas.microsoft.com/office/drawing/2014/main" id="{CC6043E4-D0DB-9D1F-E8A2-C35550BA9B6A}"/>
              </a:ext>
            </a:extLst>
          </p:cNvPr>
          <p:cNvSpPr>
            <a:spLocks noGrp="1"/>
          </p:cNvSpPr>
          <p:nvPr>
            <p:ph idx="1"/>
          </p:nvPr>
        </p:nvSpPr>
        <p:spPr>
          <a:xfrm>
            <a:off x="1640156" y="932266"/>
            <a:ext cx="9864456" cy="3831773"/>
          </a:xfrm>
        </p:spPr>
        <p:txBody>
          <a:bodyPr>
            <a:normAutofit fontScale="25000" lnSpcReduction="20000"/>
          </a:bodyPr>
          <a:lstStyle/>
          <a:p>
            <a:pPr algn="l">
              <a:buFont typeface="Arial" panose="020B0604020202020204" pitchFamily="34" charset="0"/>
              <a:buChar char="•"/>
            </a:pPr>
            <a:r>
              <a:rPr lang="en-GB" sz="6600" b="0" i="0" u="none" strike="noStrike" dirty="0">
                <a:effectLst/>
              </a:rPr>
              <a:t>1883: German trader Adolf Lüderitz bought a small area of land on the southern coast of Namibia, which would be the starting point for the German colony.</a:t>
            </a:r>
            <a:br>
              <a:rPr lang="en-GB" sz="6600" b="0" i="0" u="none" strike="noStrike" dirty="0">
                <a:effectLst/>
              </a:rPr>
            </a:br>
            <a:r>
              <a:rPr lang="en-GB" sz="6600" b="0" i="0" u="none" strike="noStrike" dirty="0">
                <a:effectLst/>
              </a:rPr>
              <a:t>1884: The German Empire establishes a protectorate over what is now Namibia, then known as German South West Africa.</a:t>
            </a:r>
          </a:p>
          <a:p>
            <a:pPr algn="l">
              <a:buFont typeface="Arial" panose="020B0604020202020204" pitchFamily="34" charset="0"/>
              <a:buChar char="•"/>
            </a:pPr>
            <a:r>
              <a:rPr lang="en-GB" sz="6600" b="0" i="0" u="none" strike="noStrike" dirty="0">
                <a:effectLst/>
              </a:rPr>
              <a:t>1904-1908: The Herero and Namaqua peoples, who had long resisted German rule, launch a series of uprisings against German colonial authorities. The German response is brutal, leading to the deaths of tens of thousands of Herero and Namaqua people through starvation, disease, and execution.</a:t>
            </a:r>
          </a:p>
          <a:p>
            <a:pPr algn="l">
              <a:buFont typeface="Arial" panose="020B0604020202020204" pitchFamily="34" charset="0"/>
              <a:buChar char="•"/>
            </a:pPr>
            <a:r>
              <a:rPr lang="en-GB" sz="6600" b="0" i="0" u="none" strike="noStrike" dirty="0">
                <a:effectLst/>
              </a:rPr>
              <a:t>1915: South Africa, which had been a British colony since the early 1800s, invades and occupies German South West Africa during World War I.</a:t>
            </a:r>
          </a:p>
          <a:p>
            <a:pPr algn="l">
              <a:buFont typeface="Arial" panose="020B0604020202020204" pitchFamily="34" charset="0"/>
              <a:buChar char="•"/>
            </a:pPr>
            <a:r>
              <a:rPr lang="en-GB" sz="6600" b="0" i="0" u="none" strike="noStrike" dirty="0">
                <a:effectLst/>
              </a:rPr>
              <a:t>1919: The League of Nations awards mandate control of German South West Africa to South Africa.</a:t>
            </a:r>
          </a:p>
          <a:p>
            <a:pPr algn="l">
              <a:buFont typeface="Arial" panose="020B0604020202020204" pitchFamily="34" charset="0"/>
              <a:buChar char="•"/>
            </a:pPr>
            <a:r>
              <a:rPr lang="en-GB" sz="6600" b="0" i="0" u="none" strike="noStrike" dirty="0">
                <a:effectLst/>
              </a:rPr>
              <a:t>1948: South Africa institutionalizes apartheid in Namibia and begins to administer the territory as if it were a fifth province of South Africa.</a:t>
            </a:r>
          </a:p>
          <a:p>
            <a:pPr algn="l">
              <a:buFont typeface="Arial" panose="020B0604020202020204" pitchFamily="34" charset="0"/>
              <a:buChar char="•"/>
            </a:pPr>
            <a:r>
              <a:rPr lang="en-GB" sz="6600" b="0" i="0" u="none" strike="noStrike" dirty="0">
                <a:effectLst/>
              </a:rPr>
              <a:t>1966: The United Nations General Assembly revokes South Africa's mandate to govern Namibia.</a:t>
            </a:r>
          </a:p>
          <a:p>
            <a:pPr algn="l">
              <a:buFont typeface="Arial" panose="020B0604020202020204" pitchFamily="34" charset="0"/>
              <a:buChar char="•"/>
            </a:pPr>
            <a:r>
              <a:rPr lang="en-GB" sz="6600" b="0" i="0" u="none" strike="noStrike" dirty="0">
                <a:effectLst/>
              </a:rPr>
              <a:t>1971: The International Court of Justice declares South Africa's continued presence in Namibia to be illegal.</a:t>
            </a:r>
          </a:p>
          <a:p>
            <a:pPr algn="l">
              <a:buFont typeface="Arial" panose="020B0604020202020204" pitchFamily="34" charset="0"/>
              <a:buChar char="•"/>
            </a:pPr>
            <a:r>
              <a:rPr lang="en-GB" sz="6600" b="0" i="0" u="none" strike="noStrike" dirty="0">
                <a:effectLst/>
              </a:rPr>
              <a:t>1988-1989: South Africa and Cuba reach an agreement for the withdrawal of Cuban troops from Angola and the independence of Namibia.</a:t>
            </a:r>
          </a:p>
          <a:p>
            <a:pPr algn="l">
              <a:buFont typeface="Arial" panose="020B0604020202020204" pitchFamily="34" charset="0"/>
              <a:buChar char="•"/>
            </a:pPr>
            <a:r>
              <a:rPr lang="en-GB" sz="6600" b="0" i="0" u="none" strike="noStrike" dirty="0">
                <a:effectLst/>
              </a:rPr>
              <a:t>1990: Namibia becomes independent from South Africa and the UN oversaw a peaceful transition of power.</a:t>
            </a:r>
          </a:p>
        </p:txBody>
      </p:sp>
    </p:spTree>
    <p:extLst>
      <p:ext uri="{BB962C8B-B14F-4D97-AF65-F5344CB8AC3E}">
        <p14:creationId xmlns:p14="http://schemas.microsoft.com/office/powerpoint/2010/main" val="1194089820"/>
      </p:ext>
    </p:extLst>
  </p:cSld>
  <p:clrMapOvr>
    <a:masterClrMapping/>
  </p:clrMapOvr>
</p:sld>
</file>

<file path=ppt/theme/theme1.xml><?xml version="1.0" encoding="utf-8"?>
<a:theme xmlns:a="http://schemas.openxmlformats.org/drawingml/2006/main" name="Fetze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Fetzen</Template>
  <TotalTime>0</TotalTime>
  <Words>528</Words>
  <Application>Microsoft Macintosh PowerPoint</Application>
  <PresentationFormat>Breitbild</PresentationFormat>
  <Paragraphs>26</Paragraphs>
  <Slides>3</Slides>
  <Notes>3</Notes>
  <HiddenSlides>1</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vt:i4>
      </vt:variant>
    </vt:vector>
  </HeadingPairs>
  <TitlesOfParts>
    <vt:vector size="9" baseType="lpstr">
      <vt:lpstr>Arial</vt:lpstr>
      <vt:lpstr>Calibri</vt:lpstr>
      <vt:lpstr>Century Gothic</vt:lpstr>
      <vt:lpstr>system-ui</vt:lpstr>
      <vt:lpstr>Wingdings 3</vt:lpstr>
      <vt:lpstr>Fetzen</vt:lpstr>
      <vt:lpstr>“Art lives in history and history lives in art.“1</vt:lpstr>
      <vt:lpstr>Lesson 2: Historical Colonialism of the 19th/20th Century</vt:lpstr>
      <vt:lpstr>Possible solution for a very short and extremely simplified history of Germany’s colonial history with Namibia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lives in history and history lives in art.“1</dc:title>
  <dc:creator>Fabian Franz</dc:creator>
  <cp:lastModifiedBy>Fabian Franz</cp:lastModifiedBy>
  <cp:revision>5</cp:revision>
  <dcterms:created xsi:type="dcterms:W3CDTF">2023-03-21T14:58:16Z</dcterms:created>
  <dcterms:modified xsi:type="dcterms:W3CDTF">2023-05-27T15:35:17Z</dcterms:modified>
</cp:coreProperties>
</file>