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62" r:id="rId3"/>
    <p:sldId id="263" r:id="rId4"/>
    <p:sldId id="265" r:id="rId5"/>
    <p:sldId id="267" r:id="rId6"/>
    <p:sldId id="264"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774"/>
    <p:restoredTop sz="80000"/>
  </p:normalViewPr>
  <p:slideViewPr>
    <p:cSldViewPr snapToGrid="0">
      <p:cViewPr varScale="1">
        <p:scale>
          <a:sx n="45" d="100"/>
          <a:sy n="45" d="100"/>
        </p:scale>
        <p:origin x="216" y="10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F6C53A-2014-2A4F-A977-394C87AC70AF}" type="datetimeFigureOut">
              <a:rPr lang="de-DE" smtClean="0"/>
              <a:t>27.05.23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85DF-CE45-5F46-92DC-BD21145510FE}" type="slidenum">
              <a:rPr lang="de-DE" smtClean="0"/>
              <a:t>‹Nr.›</a:t>
            </a:fld>
            <a:endParaRPr lang="de-DE"/>
          </a:p>
        </p:txBody>
      </p:sp>
    </p:spTree>
    <p:extLst>
      <p:ext uri="{BB962C8B-B14F-4D97-AF65-F5344CB8AC3E}">
        <p14:creationId xmlns:p14="http://schemas.microsoft.com/office/powerpoint/2010/main" val="297794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 Quote </a:t>
            </a:r>
            <a:r>
              <a:rPr lang="de-DE" dirty="0" err="1"/>
              <a:t>by</a:t>
            </a:r>
            <a:r>
              <a:rPr lang="de-DE" dirty="0"/>
              <a:t> </a:t>
            </a:r>
            <a:r>
              <a:rPr lang="de-DE" dirty="0" err="1"/>
              <a:t>Nigerian</a:t>
            </a:r>
            <a:r>
              <a:rPr lang="de-DE" dirty="0"/>
              <a:t> </a:t>
            </a:r>
            <a:r>
              <a:rPr lang="de-DE" dirty="0" err="1"/>
              <a:t>author</a:t>
            </a:r>
            <a:r>
              <a:rPr lang="de-DE" dirty="0"/>
              <a:t> </a:t>
            </a:r>
            <a:r>
              <a:rPr lang="de-DE" dirty="0" err="1"/>
              <a:t>Chimamanda</a:t>
            </a:r>
            <a:r>
              <a:rPr lang="de-DE" dirty="0"/>
              <a:t> Ngozi </a:t>
            </a:r>
            <a:r>
              <a:rPr lang="de-DE" dirty="0" err="1"/>
              <a:t>Adichie</a:t>
            </a:r>
            <a:r>
              <a:rPr lang="de-DE" dirty="0"/>
              <a:t> </a:t>
            </a:r>
            <a:r>
              <a:rPr lang="de-DE" dirty="0" err="1"/>
              <a:t>from</a:t>
            </a:r>
            <a:r>
              <a:rPr lang="de-DE" dirty="0"/>
              <a:t> a </a:t>
            </a:r>
            <a:r>
              <a:rPr lang="de-DE" b="0" i="0" u="none" strike="noStrike" dirty="0" err="1">
                <a:solidFill>
                  <a:srgbClr val="050505"/>
                </a:solidFill>
                <a:effectLst/>
                <a:latin typeface="system-ui"/>
              </a:rPr>
              <a:t>keynote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speech</a:t>
            </a:r>
            <a:r>
              <a:rPr lang="de-DE" b="0" i="0" u="none" strike="noStrike" dirty="0">
                <a:solidFill>
                  <a:srgbClr val="050505"/>
                </a:solidFill>
                <a:effectLst/>
                <a:latin typeface="system-ui"/>
              </a:rPr>
              <a:t> at </a:t>
            </a:r>
            <a:r>
              <a:rPr lang="de-DE" b="0" i="0" u="none" strike="noStrike" dirty="0" err="1">
                <a:solidFill>
                  <a:srgbClr val="050505"/>
                </a:solidFill>
                <a:effectLst/>
                <a:latin typeface="system-ui"/>
              </a:rPr>
              <a:t>the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opening</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of</a:t>
            </a:r>
            <a:r>
              <a:rPr lang="de-DE" b="0" i="0" u="none" strike="noStrike" dirty="0">
                <a:solidFill>
                  <a:srgbClr val="050505"/>
                </a:solidFill>
                <a:effectLst/>
                <a:latin typeface="system-ui"/>
              </a:rPr>
              <a:t> Humboldt Forum in Berlin</a:t>
            </a:r>
          </a:p>
          <a:p>
            <a:endParaRPr lang="de-DE" b="0" i="0" u="none" strike="noStrike" dirty="0">
              <a:solidFill>
                <a:srgbClr val="050505"/>
              </a:solidFill>
              <a:effectLst/>
              <a:latin typeface="system-ui"/>
            </a:endParaRPr>
          </a:p>
          <a:p>
            <a:r>
              <a:rPr lang="de-DE" b="1" i="0" u="none" strike="noStrike" dirty="0">
                <a:solidFill>
                  <a:srgbClr val="050505"/>
                </a:solidFill>
                <a:effectLst/>
                <a:latin typeface="system-ui"/>
              </a:rPr>
              <a:t>Erklärung</a:t>
            </a:r>
            <a:r>
              <a:rPr lang="de-DE" b="0" i="0" u="none" strike="noStrike" dirty="0">
                <a:solidFill>
                  <a:srgbClr val="050505"/>
                </a:solidFill>
                <a:effectLst/>
                <a:latin typeface="system-ui"/>
              </a:rPr>
              <a:t>: Jede der ausgewiesenen „</a:t>
            </a:r>
            <a:r>
              <a:rPr lang="de-DE" b="0" i="0" u="none" strike="noStrike" dirty="0" err="1">
                <a:solidFill>
                  <a:srgbClr val="050505"/>
                </a:solidFill>
                <a:effectLst/>
                <a:latin typeface="system-ui"/>
              </a:rPr>
              <a:t>Lessons</a:t>
            </a:r>
            <a:r>
              <a:rPr lang="de-DE" b="0" i="0" u="none" strike="noStrike" dirty="0">
                <a:solidFill>
                  <a:srgbClr val="050505"/>
                </a:solidFill>
                <a:effectLst/>
                <a:latin typeface="system-ui"/>
              </a:rPr>
              <a:t>“ war während der Durchführung des Projektes für 75 Minuten geplant.</a:t>
            </a:r>
            <a:endParaRPr lang="de-DE" dirty="0"/>
          </a:p>
        </p:txBody>
      </p:sp>
      <p:sp>
        <p:nvSpPr>
          <p:cNvPr id="4" name="Foliennummernplatzhalter 3"/>
          <p:cNvSpPr>
            <a:spLocks noGrp="1"/>
          </p:cNvSpPr>
          <p:nvPr>
            <p:ph type="sldNum" sz="quarter" idx="5"/>
          </p:nvPr>
        </p:nvSpPr>
        <p:spPr/>
        <p:txBody>
          <a:bodyPr/>
          <a:lstStyle/>
          <a:p>
            <a:fld id="{DAFE85DF-CE45-5F46-92DC-BD21145510FE}" type="slidenum">
              <a:rPr lang="de-DE" smtClean="0"/>
              <a:t>1</a:t>
            </a:fld>
            <a:endParaRPr lang="de-DE"/>
          </a:p>
        </p:txBody>
      </p:sp>
    </p:spTree>
    <p:extLst>
      <p:ext uri="{BB962C8B-B14F-4D97-AF65-F5344CB8AC3E}">
        <p14:creationId xmlns:p14="http://schemas.microsoft.com/office/powerpoint/2010/main" val="121852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dirty="0"/>
              <a:t>Erklärung: </a:t>
            </a:r>
            <a:r>
              <a:rPr lang="de-DE" sz="2400" b="0" dirty="0"/>
              <a:t>Die Rede (siehe Anhang) wurde im Vergleich zu ihrem Original gekürzt, enthält jedoch alle relevanten Informationen, damit die Schüler*innen sich eine Bild von der Ideologie eines Verfechters der Kolonialisierung machen können. Es ist anzumerken, dass es zum Zeitpunkt der Rede bereits starke Stimmen gegen die Grausamkeiten des Kolonialismus gab. Dies ist auch als Hauptgrund anzusehen, weshalb sich Joseph Chamberlain in seiner Rede rechtfertig und versucht den Kolonialismus neu zu framen.</a:t>
            </a:r>
          </a:p>
        </p:txBody>
      </p:sp>
      <p:sp>
        <p:nvSpPr>
          <p:cNvPr id="4" name="Foliennummernplatzhalter 3"/>
          <p:cNvSpPr>
            <a:spLocks noGrp="1"/>
          </p:cNvSpPr>
          <p:nvPr>
            <p:ph type="sldNum" sz="quarter" idx="5"/>
          </p:nvPr>
        </p:nvSpPr>
        <p:spPr/>
        <p:txBody>
          <a:bodyPr/>
          <a:lstStyle/>
          <a:p>
            <a:fld id="{DAFE85DF-CE45-5F46-92DC-BD21145510FE}" type="slidenum">
              <a:rPr lang="de-DE" smtClean="0"/>
              <a:t>2</a:t>
            </a:fld>
            <a:endParaRPr lang="de-DE"/>
          </a:p>
        </p:txBody>
      </p:sp>
    </p:spTree>
    <p:extLst>
      <p:ext uri="{BB962C8B-B14F-4D97-AF65-F5344CB8AC3E}">
        <p14:creationId xmlns:p14="http://schemas.microsoft.com/office/powerpoint/2010/main" val="1057097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2400" b="0" i="1" dirty="0"/>
          </a:p>
        </p:txBody>
      </p:sp>
      <p:sp>
        <p:nvSpPr>
          <p:cNvPr id="4" name="Foliennummernplatzhalter 3"/>
          <p:cNvSpPr>
            <a:spLocks noGrp="1"/>
          </p:cNvSpPr>
          <p:nvPr>
            <p:ph type="sldNum" sz="quarter" idx="5"/>
          </p:nvPr>
        </p:nvSpPr>
        <p:spPr/>
        <p:txBody>
          <a:bodyPr/>
          <a:lstStyle/>
          <a:p>
            <a:fld id="{DAFE85DF-CE45-5F46-92DC-BD21145510FE}" type="slidenum">
              <a:rPr lang="de-DE" smtClean="0"/>
              <a:t>3</a:t>
            </a:fld>
            <a:endParaRPr lang="de-DE"/>
          </a:p>
        </p:txBody>
      </p:sp>
    </p:spTree>
    <p:extLst>
      <p:ext uri="{BB962C8B-B14F-4D97-AF65-F5344CB8AC3E}">
        <p14:creationId xmlns:p14="http://schemas.microsoft.com/office/powerpoint/2010/main" val="732699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dirty="0"/>
              <a:t>Erklärung: </a:t>
            </a:r>
            <a:r>
              <a:rPr lang="de-DE" sz="2400" b="0" i="0" dirty="0"/>
              <a:t>Dieser Teil der Verständnisaufgabe soll bereits die Analyse vorbereiten. Die Schüler*innen werden dafür sensibilisiert, dass die Stilmittel nicht einzeln in Reden vorkommen, sondern immer im Zusammenhang mit ihrer Intention zu untersuchen sind.</a:t>
            </a:r>
          </a:p>
          <a:p>
            <a:r>
              <a:rPr lang="de-DE" sz="2400" b="0" i="0" dirty="0"/>
              <a:t>Es bietet sich an, die Argumentation anschließend zu diskutieren und die Schüler*innen mögliche Gegenpositionen formen zu lassen bzw. Chamberlains Argumentation zu kritisieren.</a:t>
            </a:r>
          </a:p>
        </p:txBody>
      </p:sp>
      <p:sp>
        <p:nvSpPr>
          <p:cNvPr id="4" name="Foliennummernplatzhalter 3"/>
          <p:cNvSpPr>
            <a:spLocks noGrp="1"/>
          </p:cNvSpPr>
          <p:nvPr>
            <p:ph type="sldNum" sz="quarter" idx="5"/>
          </p:nvPr>
        </p:nvSpPr>
        <p:spPr/>
        <p:txBody>
          <a:bodyPr/>
          <a:lstStyle/>
          <a:p>
            <a:fld id="{DAFE85DF-CE45-5F46-92DC-BD21145510FE}" type="slidenum">
              <a:rPr lang="de-DE" smtClean="0"/>
              <a:t>4</a:t>
            </a:fld>
            <a:endParaRPr lang="de-DE"/>
          </a:p>
        </p:txBody>
      </p:sp>
    </p:spTree>
    <p:extLst>
      <p:ext uri="{BB962C8B-B14F-4D97-AF65-F5344CB8AC3E}">
        <p14:creationId xmlns:p14="http://schemas.microsoft.com/office/powerpoint/2010/main" val="1747522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2400" b="0" i="1" dirty="0"/>
          </a:p>
        </p:txBody>
      </p:sp>
      <p:sp>
        <p:nvSpPr>
          <p:cNvPr id="4" name="Foliennummernplatzhalter 3"/>
          <p:cNvSpPr>
            <a:spLocks noGrp="1"/>
          </p:cNvSpPr>
          <p:nvPr>
            <p:ph type="sldNum" sz="quarter" idx="5"/>
          </p:nvPr>
        </p:nvSpPr>
        <p:spPr/>
        <p:txBody>
          <a:bodyPr/>
          <a:lstStyle/>
          <a:p>
            <a:fld id="{DAFE85DF-CE45-5F46-92DC-BD21145510FE}" type="slidenum">
              <a:rPr lang="de-DE" smtClean="0"/>
              <a:t>5</a:t>
            </a:fld>
            <a:endParaRPr lang="de-DE"/>
          </a:p>
        </p:txBody>
      </p:sp>
    </p:spTree>
    <p:extLst>
      <p:ext uri="{BB962C8B-B14F-4D97-AF65-F5344CB8AC3E}">
        <p14:creationId xmlns:p14="http://schemas.microsoft.com/office/powerpoint/2010/main" val="901930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dirty="0"/>
              <a:t>Erklärung: </a:t>
            </a:r>
            <a:r>
              <a:rPr lang="de-DE" sz="2400" b="0" dirty="0"/>
              <a:t>Die Gruppenarbeit soll auf eine schriftliche Analyse der Rede vorbereiten</a:t>
            </a:r>
            <a:r>
              <a:rPr lang="de-DE" sz="2400" b="1" dirty="0"/>
              <a:t>. </a:t>
            </a:r>
            <a:r>
              <a:rPr lang="de-DE" sz="2400" b="0" i="0" dirty="0"/>
              <a:t>Das Textpuzzle (siehe Anhang) sensibilisiert die Schüler*innen auf die Arbeitsweise einer Analyse vor.</a:t>
            </a:r>
          </a:p>
          <a:p>
            <a:endParaRPr lang="de-DE" sz="2400" b="0" i="0" dirty="0"/>
          </a:p>
          <a:p>
            <a:r>
              <a:rPr lang="de-DE" sz="2400" b="0" i="0" dirty="0"/>
              <a:t>Hausaufgabe: </a:t>
            </a:r>
            <a:r>
              <a:rPr lang="de-DE" sz="2400" b="0" i="1" dirty="0"/>
              <a:t>Use all </a:t>
            </a:r>
            <a:r>
              <a:rPr lang="de-DE" sz="2400" b="0" i="1" dirty="0" err="1"/>
              <a:t>the</a:t>
            </a:r>
            <a:r>
              <a:rPr lang="de-DE" sz="2400" b="0" i="1" dirty="0"/>
              <a:t> material and </a:t>
            </a:r>
            <a:r>
              <a:rPr lang="de-DE" sz="2400" b="0" i="1" dirty="0" err="1"/>
              <a:t>your</a:t>
            </a:r>
            <a:r>
              <a:rPr lang="de-DE" sz="2400" b="0" i="1" dirty="0"/>
              <a:t> </a:t>
            </a:r>
            <a:r>
              <a:rPr lang="de-DE" sz="2400" b="0" i="1" dirty="0" err="1"/>
              <a:t>results</a:t>
            </a:r>
            <a:r>
              <a:rPr lang="de-DE" sz="2400" b="0" i="1" dirty="0"/>
              <a:t> </a:t>
            </a:r>
            <a:r>
              <a:rPr lang="de-DE" sz="2400" b="0" i="1" dirty="0" err="1"/>
              <a:t>to</a:t>
            </a:r>
            <a:r>
              <a:rPr lang="de-DE" sz="2400" b="0" i="1" dirty="0"/>
              <a:t> </a:t>
            </a:r>
            <a:r>
              <a:rPr lang="de-DE" sz="2400" b="0" i="1" dirty="0" err="1"/>
              <a:t>write</a:t>
            </a:r>
            <a:r>
              <a:rPr lang="de-DE" sz="2400" b="0" i="1" dirty="0"/>
              <a:t> a </a:t>
            </a:r>
            <a:r>
              <a:rPr lang="de-DE" sz="2400" b="0" i="1" dirty="0" err="1"/>
              <a:t>complete</a:t>
            </a:r>
            <a:r>
              <a:rPr lang="de-DE" sz="2400" b="0" i="1" dirty="0"/>
              <a:t> </a:t>
            </a:r>
            <a:r>
              <a:rPr lang="de-DE" sz="2400" b="0" i="1" dirty="0" err="1"/>
              <a:t>analysis</a:t>
            </a:r>
            <a:r>
              <a:rPr lang="de-DE" sz="2400" b="0" i="1" dirty="0"/>
              <a:t> </a:t>
            </a:r>
            <a:r>
              <a:rPr lang="de-DE" sz="2400" b="0" i="1" dirty="0" err="1"/>
              <a:t>of</a:t>
            </a:r>
            <a:r>
              <a:rPr lang="de-DE" sz="2400" b="0" i="1" dirty="0"/>
              <a:t> </a:t>
            </a:r>
            <a:r>
              <a:rPr lang="de-DE" sz="2400" b="0" i="1" dirty="0" err="1"/>
              <a:t>Chamberlain‘s</a:t>
            </a:r>
            <a:r>
              <a:rPr lang="de-DE" sz="2400" b="0" i="1" dirty="0"/>
              <a:t> </a:t>
            </a:r>
            <a:r>
              <a:rPr lang="de-DE" sz="2400" b="0" i="1" dirty="0" err="1"/>
              <a:t>speech</a:t>
            </a:r>
            <a:r>
              <a:rPr lang="de-DE" sz="2400" b="0" i="1" dirty="0"/>
              <a:t>.</a:t>
            </a:r>
          </a:p>
        </p:txBody>
      </p:sp>
      <p:sp>
        <p:nvSpPr>
          <p:cNvPr id="4" name="Foliennummernplatzhalter 3"/>
          <p:cNvSpPr>
            <a:spLocks noGrp="1"/>
          </p:cNvSpPr>
          <p:nvPr>
            <p:ph type="sldNum" sz="quarter" idx="5"/>
          </p:nvPr>
        </p:nvSpPr>
        <p:spPr/>
        <p:txBody>
          <a:bodyPr/>
          <a:lstStyle/>
          <a:p>
            <a:fld id="{DAFE85DF-CE45-5F46-92DC-BD21145510FE}" type="slidenum">
              <a:rPr lang="de-DE" smtClean="0"/>
              <a:t>6</a:t>
            </a:fld>
            <a:endParaRPr lang="de-DE"/>
          </a:p>
        </p:txBody>
      </p:sp>
    </p:spTree>
    <p:extLst>
      <p:ext uri="{BB962C8B-B14F-4D97-AF65-F5344CB8AC3E}">
        <p14:creationId xmlns:p14="http://schemas.microsoft.com/office/powerpoint/2010/main" val="285405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e-DE"/>
              <a:t>Mastertitelformat bearbeiten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e-DE"/>
              <a:t>Mastertitelformat bearbeiten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e-DE"/>
              <a:t>Mastertitelformat bearbeiten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e-DE"/>
              <a:t>Mastertitelformat bearbeiten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e-DE"/>
              <a:t>Mastertitelformat bearbeiten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5/27/23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4F3E8-1093-7E79-976F-C0C26B27E7CB}"/>
              </a:ext>
            </a:extLst>
          </p:cNvPr>
          <p:cNvSpPr>
            <a:spLocks noGrp="1"/>
          </p:cNvSpPr>
          <p:nvPr>
            <p:ph type="ctrTitle"/>
          </p:nvPr>
        </p:nvSpPr>
        <p:spPr/>
        <p:txBody>
          <a:bodyPr/>
          <a:lstStyle/>
          <a:p>
            <a:r>
              <a:rPr lang="en-GB" dirty="0"/>
              <a:t>“Art lives in history and history lives in art.“</a:t>
            </a:r>
            <a:r>
              <a:rPr lang="en-GB" baseline="30000" dirty="0"/>
              <a:t>1</a:t>
            </a:r>
            <a:endParaRPr lang="en-GB" dirty="0"/>
          </a:p>
        </p:txBody>
      </p:sp>
      <p:sp>
        <p:nvSpPr>
          <p:cNvPr id="3" name="Untertitel 2">
            <a:extLst>
              <a:ext uri="{FF2B5EF4-FFF2-40B4-BE49-F238E27FC236}">
                <a16:creationId xmlns:a16="http://schemas.microsoft.com/office/drawing/2014/main" id="{019EFF07-7DF1-5D17-F9F1-BECEE8CF9969}"/>
              </a:ext>
            </a:extLst>
          </p:cNvPr>
          <p:cNvSpPr>
            <a:spLocks noGrp="1"/>
          </p:cNvSpPr>
          <p:nvPr>
            <p:ph type="subTitle" idx="1"/>
          </p:nvPr>
        </p:nvSpPr>
        <p:spPr/>
        <p:txBody>
          <a:bodyPr/>
          <a:lstStyle/>
          <a:p>
            <a:r>
              <a:rPr lang="en-GB" dirty="0"/>
              <a:t>Colonialism and Arts – An interdisciplinary unit </a:t>
            </a:r>
          </a:p>
        </p:txBody>
      </p:sp>
    </p:spTree>
    <p:extLst>
      <p:ext uri="{BB962C8B-B14F-4D97-AF65-F5344CB8AC3E}">
        <p14:creationId xmlns:p14="http://schemas.microsoft.com/office/powerpoint/2010/main" val="31390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10334130" cy="609604"/>
          </a:xfrm>
        </p:spPr>
        <p:txBody>
          <a:bodyPr>
            <a:normAutofit/>
          </a:bodyPr>
          <a:lstStyle/>
          <a:p>
            <a:r>
              <a:rPr lang="en-GB" sz="3200" u="sng" dirty="0"/>
              <a:t>Lesson 3: Colonial Ideology</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7" y="1582055"/>
            <a:ext cx="5167044" cy="3831773"/>
          </a:xfrm>
        </p:spPr>
        <p:txBody>
          <a:bodyPr>
            <a:normAutofit/>
          </a:bodyPr>
          <a:lstStyle/>
          <a:p>
            <a:r>
              <a:rPr lang="en-GB" sz="2400" dirty="0"/>
              <a:t>Read the background information at the top of the speech. Ask any questions that might arise due to the historically distant event or because of language.</a:t>
            </a:r>
          </a:p>
          <a:p>
            <a:r>
              <a:rPr lang="en-GB" sz="2400" dirty="0"/>
              <a:t>What do you expect of the content of the speech?</a:t>
            </a:r>
          </a:p>
        </p:txBody>
      </p:sp>
      <p:pic>
        <p:nvPicPr>
          <p:cNvPr id="4" name="Picture 2">
            <a:extLst>
              <a:ext uri="{FF2B5EF4-FFF2-40B4-BE49-F238E27FC236}">
                <a16:creationId xmlns:a16="http://schemas.microsoft.com/office/drawing/2014/main" id="{3D40AC03-BE5B-46D9-1129-CBB4D830F9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7201" y="1392765"/>
            <a:ext cx="4947459" cy="3883180"/>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47BBFCD5-DA96-3E6F-3C35-87731104FF6D}"/>
              </a:ext>
            </a:extLst>
          </p:cNvPr>
          <p:cNvSpPr txBox="1"/>
          <p:nvPr/>
        </p:nvSpPr>
        <p:spPr>
          <a:xfrm>
            <a:off x="6807200" y="5275945"/>
            <a:ext cx="4947459" cy="830997"/>
          </a:xfrm>
          <a:prstGeom prst="rect">
            <a:avLst/>
          </a:prstGeom>
          <a:noFill/>
        </p:spPr>
        <p:txBody>
          <a:bodyPr wrap="square">
            <a:spAutoFit/>
          </a:bodyPr>
          <a:lstStyle/>
          <a:p>
            <a:r>
              <a:rPr lang="de-DE" sz="1200" b="0" i="0" u="none" strike="noStrike" dirty="0">
                <a:solidFill>
                  <a:srgbClr val="1F1F1E"/>
                </a:solidFill>
                <a:effectLst/>
              </a:rPr>
              <a:t>A Meeting </a:t>
            </a:r>
            <a:r>
              <a:rPr lang="de-DE" sz="1200" b="0" i="0" u="none" strike="noStrike" dirty="0" err="1">
                <a:solidFill>
                  <a:srgbClr val="1F1F1E"/>
                </a:solidFill>
                <a:effectLst/>
              </a:rPr>
              <a:t>of</a:t>
            </a:r>
            <a:r>
              <a:rPr lang="de-DE" sz="1200" b="0" i="0" u="none" strike="noStrike" dirty="0">
                <a:solidFill>
                  <a:srgbClr val="1F1F1E"/>
                </a:solidFill>
                <a:effectLst/>
              </a:rPr>
              <a:t> </a:t>
            </a:r>
            <a:r>
              <a:rPr lang="de-DE" sz="1200" b="0" i="0" u="none" strike="noStrike" dirty="0" err="1">
                <a:solidFill>
                  <a:srgbClr val="1F1F1E"/>
                </a:solidFill>
                <a:effectLst/>
              </a:rPr>
              <a:t>the</a:t>
            </a:r>
            <a:r>
              <a:rPr lang="de-DE" sz="1200" b="0" i="0" u="none" strike="noStrike" dirty="0">
                <a:solidFill>
                  <a:srgbClr val="1F1F1E"/>
                </a:solidFill>
                <a:effectLst/>
              </a:rPr>
              <a:t> Royal Colonial Institute at </a:t>
            </a:r>
            <a:r>
              <a:rPr lang="de-DE" sz="1200" b="0" i="0" u="none" strike="noStrike" dirty="0" err="1">
                <a:solidFill>
                  <a:srgbClr val="1F1F1E"/>
                </a:solidFill>
                <a:effectLst/>
              </a:rPr>
              <a:t>Prince's</a:t>
            </a:r>
            <a:r>
              <a:rPr lang="de-DE" sz="1200" b="0" i="0" u="none" strike="noStrike" dirty="0">
                <a:solidFill>
                  <a:srgbClr val="1F1F1E"/>
                </a:solidFill>
                <a:effectLst/>
              </a:rPr>
              <a:t> Hall. Sir F. Napier Broome, K.C.M.G., Reading a Paper on Western Australia. An original </a:t>
            </a:r>
            <a:r>
              <a:rPr lang="de-DE" sz="1200" b="0" i="0" u="none" strike="noStrike" dirty="0" err="1">
                <a:solidFill>
                  <a:srgbClr val="1F1F1E"/>
                </a:solidFill>
                <a:effectLst/>
              </a:rPr>
              <a:t>print</a:t>
            </a:r>
            <a:r>
              <a:rPr lang="de-DE" sz="1200" b="0" i="0" u="none" strike="noStrike" dirty="0">
                <a:solidFill>
                  <a:srgbClr val="1F1F1E"/>
                </a:solidFill>
                <a:effectLst/>
              </a:rPr>
              <a:t> </a:t>
            </a:r>
            <a:r>
              <a:rPr lang="de-DE" sz="1200" b="0" i="0" u="none" strike="noStrike" dirty="0" err="1">
                <a:solidFill>
                  <a:srgbClr val="1F1F1E"/>
                </a:solidFill>
                <a:effectLst/>
              </a:rPr>
              <a:t>from</a:t>
            </a:r>
            <a:r>
              <a:rPr lang="de-DE" sz="1200" b="0" i="0" u="none" strike="noStrike" dirty="0">
                <a:solidFill>
                  <a:srgbClr val="1F1F1E"/>
                </a:solidFill>
                <a:effectLst/>
              </a:rPr>
              <a:t> </a:t>
            </a:r>
            <a:r>
              <a:rPr lang="de-DE" sz="1200" b="0" i="0" u="none" strike="noStrike" dirty="0" err="1">
                <a:solidFill>
                  <a:srgbClr val="1F1F1E"/>
                </a:solidFill>
                <a:effectLst/>
              </a:rPr>
              <a:t>the</a:t>
            </a:r>
            <a:r>
              <a:rPr lang="de-DE" sz="1200" b="0" i="0" u="none" strike="noStrike" dirty="0">
                <a:solidFill>
                  <a:srgbClr val="1F1F1E"/>
                </a:solidFill>
                <a:effectLst/>
              </a:rPr>
              <a:t> </a:t>
            </a:r>
            <a:r>
              <a:rPr lang="de-DE" sz="1200" b="0" i="0" u="none" strike="noStrike" dirty="0" err="1">
                <a:solidFill>
                  <a:srgbClr val="1F1F1E"/>
                </a:solidFill>
                <a:effectLst/>
              </a:rPr>
              <a:t>Graphic</a:t>
            </a:r>
            <a:r>
              <a:rPr lang="de-DE" sz="1200" b="0" i="0" u="none" strike="noStrike" dirty="0">
                <a:solidFill>
                  <a:srgbClr val="1F1F1E"/>
                </a:solidFill>
                <a:effectLst/>
              </a:rPr>
              <a:t> Illustrated Weekly Magazine, 1885. Royal Colonial Institute.</a:t>
            </a:r>
            <a:endParaRPr lang="de-DE" sz="1200" dirty="0"/>
          </a:p>
        </p:txBody>
      </p:sp>
    </p:spTree>
    <p:extLst>
      <p:ext uri="{BB962C8B-B14F-4D97-AF65-F5344CB8AC3E}">
        <p14:creationId xmlns:p14="http://schemas.microsoft.com/office/powerpoint/2010/main" val="340213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10334130" cy="609604"/>
          </a:xfrm>
        </p:spPr>
        <p:txBody>
          <a:bodyPr>
            <a:normAutofit/>
          </a:bodyPr>
          <a:lstStyle/>
          <a:p>
            <a:r>
              <a:rPr lang="en-GB" sz="3200" u="sng" dirty="0"/>
              <a:t>Lesson 3: Colonial Ideology</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7" y="1582055"/>
            <a:ext cx="9710014" cy="3831773"/>
          </a:xfrm>
        </p:spPr>
        <p:txBody>
          <a:bodyPr>
            <a:normAutofit fontScale="77500" lnSpcReduction="20000"/>
          </a:bodyPr>
          <a:lstStyle/>
          <a:p>
            <a:r>
              <a:rPr lang="en-GB" sz="3600" dirty="0"/>
              <a:t>Read the speech and look up any words you do not understand with a (digital) dictionary.</a:t>
            </a:r>
          </a:p>
          <a:p>
            <a:r>
              <a:rPr lang="en-GB" sz="3600" dirty="0"/>
              <a:t>Structure the speech into different parts and write a couple of notes in your own words for each of them.</a:t>
            </a:r>
          </a:p>
          <a:p>
            <a:r>
              <a:rPr lang="en-GB" sz="3600" dirty="0"/>
              <a:t>Compare your notes with a partner. Check if you both chose the same information and if you understood the passages correctly. If the information differs a lot, discuss which result fits better.</a:t>
            </a:r>
          </a:p>
        </p:txBody>
      </p:sp>
    </p:spTree>
    <p:extLst>
      <p:ext uri="{BB962C8B-B14F-4D97-AF65-F5344CB8AC3E}">
        <p14:creationId xmlns:p14="http://schemas.microsoft.com/office/powerpoint/2010/main" val="2690385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10334130" cy="609604"/>
          </a:xfrm>
        </p:spPr>
        <p:txBody>
          <a:bodyPr>
            <a:normAutofit/>
          </a:bodyPr>
          <a:lstStyle/>
          <a:p>
            <a:r>
              <a:rPr lang="en-GB" sz="3200" u="sng" dirty="0"/>
              <a:t>Lesson 3: Colonial Ideology</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7" y="1582055"/>
            <a:ext cx="9710014" cy="3831773"/>
          </a:xfrm>
        </p:spPr>
        <p:txBody>
          <a:bodyPr>
            <a:normAutofit fontScale="62500" lnSpcReduction="20000"/>
          </a:bodyPr>
          <a:lstStyle/>
          <a:p>
            <a:r>
              <a:rPr lang="en-GB" sz="4800" dirty="0"/>
              <a:t>Work out the theoretical basis on which Chamberlain argues, e.g. his </a:t>
            </a:r>
            <a:r>
              <a:rPr lang="en-GB" sz="4800" b="1" dirty="0"/>
              <a:t>line of argumentation</a:t>
            </a:r>
            <a:r>
              <a:rPr lang="en-GB" sz="4800" dirty="0"/>
              <a:t>. How does he justify the actions of the British Empire? I</a:t>
            </a:r>
            <a:r>
              <a:rPr lang="en-GB" sz="4800" b="0" i="0" u="none" strike="noStrike" dirty="0">
                <a:effectLst/>
              </a:rPr>
              <a:t>dentify key phrases and sentences that you find particularly persuasive or problematic</a:t>
            </a:r>
            <a:r>
              <a:rPr lang="en-GB" sz="4800" dirty="0"/>
              <a:t> and give their lines as proof.</a:t>
            </a:r>
          </a:p>
          <a:p>
            <a:pPr marL="0" indent="0">
              <a:buNone/>
            </a:pPr>
            <a:r>
              <a:rPr lang="en-GB" sz="4800" b="1" dirty="0"/>
              <a:t>Tip:</a:t>
            </a:r>
            <a:r>
              <a:rPr lang="en-GB" sz="4800" dirty="0"/>
              <a:t> There are three main arguments in his speech.</a:t>
            </a:r>
          </a:p>
        </p:txBody>
      </p:sp>
    </p:spTree>
    <p:extLst>
      <p:ext uri="{BB962C8B-B14F-4D97-AF65-F5344CB8AC3E}">
        <p14:creationId xmlns:p14="http://schemas.microsoft.com/office/powerpoint/2010/main" val="3020073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7" y="264605"/>
            <a:ext cx="10334130" cy="609604"/>
          </a:xfrm>
        </p:spPr>
        <p:txBody>
          <a:bodyPr>
            <a:normAutofit/>
          </a:bodyPr>
          <a:lstStyle/>
          <a:p>
            <a:r>
              <a:rPr lang="en-GB" sz="2000" u="sng" dirty="0"/>
              <a:t>A possible solution to the line of argumentation</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7" y="1582055"/>
            <a:ext cx="9710014" cy="4528459"/>
          </a:xfrm>
        </p:spPr>
        <p:txBody>
          <a:bodyPr>
            <a:normAutofit/>
          </a:bodyPr>
          <a:lstStyle/>
          <a:p>
            <a:pPr>
              <a:tabLst>
                <a:tab pos="457200" algn="l"/>
              </a:tabLst>
            </a:pPr>
            <a:r>
              <a:rPr lang="en-GB" sz="2000" b="1" dirty="0">
                <a:solidFill>
                  <a:srgbClr val="374151"/>
                </a:solidFill>
                <a:effectLst/>
                <a:latin typeface="Segoe UI" panose="020B0502040204020203" pitchFamily="34" charset="0"/>
                <a:ea typeface="Times New Roman" panose="02020603050405020304" pitchFamily="18" charset="0"/>
              </a:rPr>
              <a:t>Argument 1:</a:t>
            </a:r>
            <a:r>
              <a:rPr lang="en-GB" sz="2000" dirty="0">
                <a:solidFill>
                  <a:srgbClr val="374151"/>
                </a:solidFill>
                <a:effectLst/>
                <a:latin typeface="Segoe UI" panose="020B0502040204020203" pitchFamily="34" charset="0"/>
                <a:ea typeface="Times New Roman" panose="02020603050405020304" pitchFamily="18" charset="0"/>
              </a:rPr>
              <a:t> He argues that the conception of the British Empire has evolved over time, and that it has moved away from seeing the colonies as mere sources of profit for the mother country, to a more inclusive vision where colonies are considered part of the empire, united by ties of kinship, religion, history, and language and self-governing.</a:t>
            </a:r>
          </a:p>
          <a:p>
            <a:pPr>
              <a:tabLst>
                <a:tab pos="457200" algn="l"/>
              </a:tabLst>
            </a:pPr>
            <a:r>
              <a:rPr lang="en-GB" sz="2000" b="1" dirty="0">
                <a:solidFill>
                  <a:srgbClr val="374151"/>
                </a:solidFill>
                <a:effectLst/>
                <a:latin typeface="Segoe UI" panose="020B0502040204020203" pitchFamily="34" charset="0"/>
                <a:ea typeface="Times New Roman" panose="02020603050405020304" pitchFamily="18" charset="0"/>
              </a:rPr>
              <a:t>Argument 2:</a:t>
            </a:r>
            <a:r>
              <a:rPr lang="en-GB" sz="2000" dirty="0">
                <a:solidFill>
                  <a:srgbClr val="374151"/>
                </a:solidFill>
                <a:effectLst/>
                <a:latin typeface="Segoe UI" panose="020B0502040204020203" pitchFamily="34" charset="0"/>
                <a:ea typeface="Times New Roman" panose="02020603050405020304" pitchFamily="18" charset="0"/>
              </a:rPr>
              <a:t> He presents imperialism as a civilizing mission, and argues that it brings benefits such as security, peace, and prosperity to the colonized countries. He frames this as a duty of the British Empire, and emphasizes the moral justification for the use of force, if necessary, to achieve this mission.</a:t>
            </a:r>
            <a:endParaRPr lang="de-DE" sz="2000" dirty="0">
              <a:effectLst/>
              <a:latin typeface="Times New Roman" panose="02020603050405020304" pitchFamily="18" charset="0"/>
              <a:ea typeface="Times New Roman" panose="02020603050405020304" pitchFamily="18" charset="0"/>
            </a:endParaRPr>
          </a:p>
          <a:p>
            <a:pPr>
              <a:tabLst>
                <a:tab pos="457200" algn="l"/>
              </a:tabLst>
            </a:pPr>
            <a:r>
              <a:rPr lang="en-GB" sz="2000" b="1" dirty="0">
                <a:solidFill>
                  <a:srgbClr val="374151"/>
                </a:solidFill>
                <a:effectLst/>
                <a:latin typeface="Segoe UI" panose="020B0502040204020203" pitchFamily="34" charset="0"/>
                <a:ea typeface="Times New Roman" panose="02020603050405020304" pitchFamily="18" charset="0"/>
              </a:rPr>
              <a:t>Argument 3:</a:t>
            </a:r>
            <a:r>
              <a:rPr lang="en-GB" sz="2000" dirty="0">
                <a:solidFill>
                  <a:srgbClr val="374151"/>
                </a:solidFill>
                <a:effectLst/>
                <a:latin typeface="Segoe UI" panose="020B0502040204020203" pitchFamily="34" charset="0"/>
                <a:ea typeface="Times New Roman" panose="02020603050405020304" pitchFamily="18" charset="0"/>
              </a:rPr>
              <a:t> He highlights the importance of the colonies for the British Empire to stay strong in order to keep its position in the world. He presents colonialism as an opportunity for glory and honour</a:t>
            </a:r>
            <a:r>
              <a:rPr lang="en-GB" sz="2000" dirty="0">
                <a:solidFill>
                  <a:srgbClr val="374151"/>
                </a:solidFill>
                <a:latin typeface="Segoe UI" panose="020B0502040204020203" pitchFamily="34" charset="0"/>
                <a:ea typeface="Times New Roman" panose="02020603050405020304" pitchFamily="18" charset="0"/>
              </a:rPr>
              <a:t> and even a national mission that needs to be fulfilled.</a:t>
            </a:r>
            <a:endParaRPr lang="de-DE"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1955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10334130" cy="609604"/>
          </a:xfrm>
        </p:spPr>
        <p:txBody>
          <a:bodyPr>
            <a:normAutofit/>
          </a:bodyPr>
          <a:lstStyle/>
          <a:p>
            <a:r>
              <a:rPr lang="en-GB" sz="3200" u="sng" dirty="0"/>
              <a:t>Lesson 3: Colonial Ideology</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7" y="1582055"/>
            <a:ext cx="9710014" cy="4633969"/>
          </a:xfrm>
        </p:spPr>
        <p:txBody>
          <a:bodyPr>
            <a:normAutofit/>
          </a:bodyPr>
          <a:lstStyle/>
          <a:p>
            <a:r>
              <a:rPr lang="en-GB" sz="2400" dirty="0"/>
              <a:t>We have already worked through the structure and the argumentation of the speech, the intention is also clear. The goal of our analysis is therefore to understand and explain, how Chamberlain tries to convince the audience other than on a logical level, e.g. filtering out his </a:t>
            </a:r>
            <a:r>
              <a:rPr lang="en-GB" sz="2400" b="1" dirty="0"/>
              <a:t>rhetorical strategies </a:t>
            </a:r>
            <a:r>
              <a:rPr lang="en-GB" sz="2400" dirty="0"/>
              <a:t>(as opposed to only the </a:t>
            </a:r>
            <a:r>
              <a:rPr lang="en-GB" sz="2400" b="1" dirty="0"/>
              <a:t>rhetorical devices</a:t>
            </a:r>
            <a:r>
              <a:rPr lang="en-GB" sz="2400" dirty="0"/>
              <a:t>).</a:t>
            </a:r>
          </a:p>
          <a:p>
            <a:endParaRPr lang="en-GB" sz="2400" dirty="0"/>
          </a:p>
          <a:p>
            <a:r>
              <a:rPr lang="en-GB" sz="2400" dirty="0"/>
              <a:t>Get together in groups of 2-3 students and look at the text snippets. Bring them in order to get the four strategies with their respective explanations and text examples.</a:t>
            </a:r>
          </a:p>
          <a:p>
            <a:endParaRPr lang="en-GB" sz="2400" dirty="0"/>
          </a:p>
          <a:p>
            <a:pPr marL="0" indent="0">
              <a:buFont typeface="Arial" panose="020B0604020202020204" pitchFamily="34" charset="0"/>
              <a:buNone/>
            </a:pPr>
            <a:endParaRPr lang="en-GB" sz="2400" dirty="0"/>
          </a:p>
        </p:txBody>
      </p:sp>
    </p:spTree>
    <p:extLst>
      <p:ext uri="{BB962C8B-B14F-4D97-AF65-F5344CB8AC3E}">
        <p14:creationId xmlns:p14="http://schemas.microsoft.com/office/powerpoint/2010/main" val="2391226735"/>
      </p:ext>
    </p:extLst>
  </p:cSld>
  <p:clrMapOvr>
    <a:masterClrMapping/>
  </p:clrMapOvr>
</p:sld>
</file>

<file path=ppt/theme/theme1.xml><?xml version="1.0" encoding="utf-8"?>
<a:theme xmlns:a="http://schemas.openxmlformats.org/drawingml/2006/main" name="Fetze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Fetzen</Template>
  <TotalTime>0</TotalTime>
  <Words>786</Words>
  <Application>Microsoft Macintosh PowerPoint</Application>
  <PresentationFormat>Breitbild</PresentationFormat>
  <Paragraphs>36</Paragraphs>
  <Slides>6</Slides>
  <Notes>6</Notes>
  <HiddenSlides>1</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vt:i4>
      </vt:variant>
    </vt:vector>
  </HeadingPairs>
  <TitlesOfParts>
    <vt:vector size="14" baseType="lpstr">
      <vt:lpstr>Arial</vt:lpstr>
      <vt:lpstr>Calibri</vt:lpstr>
      <vt:lpstr>Century Gothic</vt:lpstr>
      <vt:lpstr>Segoe UI</vt:lpstr>
      <vt:lpstr>system-ui</vt:lpstr>
      <vt:lpstr>Times New Roman</vt:lpstr>
      <vt:lpstr>Wingdings 3</vt:lpstr>
      <vt:lpstr>Fetzen</vt:lpstr>
      <vt:lpstr>“Art lives in history and history lives in art.“1</vt:lpstr>
      <vt:lpstr>Lesson 3: Colonial Ideology</vt:lpstr>
      <vt:lpstr>Lesson 3: Colonial Ideology</vt:lpstr>
      <vt:lpstr>Lesson 3: Colonial Ideology</vt:lpstr>
      <vt:lpstr>A possible solution to the line of argumentation</vt:lpstr>
      <vt:lpstr>Lesson 3: Colonial Ideology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lives in history and history lives in art.“1</dc:title>
  <dc:creator>Fabian Franz</dc:creator>
  <cp:lastModifiedBy>Fabian Franz</cp:lastModifiedBy>
  <cp:revision>5</cp:revision>
  <dcterms:created xsi:type="dcterms:W3CDTF">2023-03-21T14:58:16Z</dcterms:created>
  <dcterms:modified xsi:type="dcterms:W3CDTF">2023-05-27T15:35:39Z</dcterms:modified>
</cp:coreProperties>
</file>