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73" r:id="rId3"/>
    <p:sldId id="272" r:id="rId4"/>
    <p:sldId id="274" r:id="rId5"/>
    <p:sldId id="275" r:id="rId6"/>
    <p:sldId id="276" r:id="rId7"/>
    <p:sldId id="270"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17"/>
    <p:restoredTop sz="79985"/>
  </p:normalViewPr>
  <p:slideViewPr>
    <p:cSldViewPr snapToGrid="0">
      <p:cViewPr varScale="1">
        <p:scale>
          <a:sx n="77" d="100"/>
          <a:sy n="77" d="100"/>
        </p:scale>
        <p:origin x="102" y="3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F6C53A-2014-2A4F-A977-394C87AC70AF}" type="datetimeFigureOut">
              <a:rPr lang="de-DE" smtClean="0"/>
              <a:t>22.04.2024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85DF-CE45-5F46-92DC-BD21145510FE}" type="slidenum">
              <a:rPr lang="de-DE" smtClean="0"/>
              <a:t>‹Nr.›</a:t>
            </a:fld>
            <a:endParaRPr lang="de-DE"/>
          </a:p>
        </p:txBody>
      </p:sp>
    </p:spTree>
    <p:extLst>
      <p:ext uri="{BB962C8B-B14F-4D97-AF65-F5344CB8AC3E}">
        <p14:creationId xmlns:p14="http://schemas.microsoft.com/office/powerpoint/2010/main" val="297794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 Quote </a:t>
            </a:r>
            <a:r>
              <a:rPr lang="de-DE" dirty="0" err="1"/>
              <a:t>by</a:t>
            </a:r>
            <a:r>
              <a:rPr lang="de-DE" dirty="0"/>
              <a:t> </a:t>
            </a:r>
            <a:r>
              <a:rPr lang="de-DE" dirty="0" err="1"/>
              <a:t>Nigerian</a:t>
            </a:r>
            <a:r>
              <a:rPr lang="de-DE" dirty="0"/>
              <a:t> </a:t>
            </a:r>
            <a:r>
              <a:rPr lang="de-DE" dirty="0" err="1"/>
              <a:t>author</a:t>
            </a:r>
            <a:r>
              <a:rPr lang="de-DE" dirty="0"/>
              <a:t> </a:t>
            </a:r>
            <a:r>
              <a:rPr lang="de-DE" dirty="0" err="1"/>
              <a:t>Chimamanda</a:t>
            </a:r>
            <a:r>
              <a:rPr lang="de-DE" dirty="0"/>
              <a:t> Ngozi </a:t>
            </a:r>
            <a:r>
              <a:rPr lang="de-DE" dirty="0" err="1"/>
              <a:t>Adichie</a:t>
            </a:r>
            <a:r>
              <a:rPr lang="de-DE" dirty="0"/>
              <a:t> </a:t>
            </a:r>
            <a:r>
              <a:rPr lang="de-DE" dirty="0" err="1"/>
              <a:t>from</a:t>
            </a:r>
            <a:r>
              <a:rPr lang="de-DE" dirty="0"/>
              <a:t> a </a:t>
            </a:r>
            <a:r>
              <a:rPr lang="de-DE" b="0" i="0" u="none" strike="noStrike" dirty="0" err="1">
                <a:solidFill>
                  <a:srgbClr val="050505"/>
                </a:solidFill>
                <a:effectLst/>
                <a:latin typeface="system-ui"/>
              </a:rPr>
              <a:t>keynote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speech</a:t>
            </a:r>
            <a:r>
              <a:rPr lang="de-DE" b="0" i="0" u="none" strike="noStrike" dirty="0">
                <a:solidFill>
                  <a:srgbClr val="050505"/>
                </a:solidFill>
                <a:effectLst/>
                <a:latin typeface="system-ui"/>
              </a:rPr>
              <a:t> at </a:t>
            </a:r>
            <a:r>
              <a:rPr lang="de-DE" b="0" i="0" u="none" strike="noStrike" dirty="0" err="1">
                <a:solidFill>
                  <a:srgbClr val="050505"/>
                </a:solidFill>
                <a:effectLst/>
                <a:latin typeface="system-ui"/>
              </a:rPr>
              <a:t>the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opening</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of</a:t>
            </a:r>
            <a:r>
              <a:rPr lang="de-DE" b="0" i="0" u="none" strike="noStrike" dirty="0">
                <a:solidFill>
                  <a:srgbClr val="050505"/>
                </a:solidFill>
                <a:effectLst/>
                <a:latin typeface="system-ui"/>
              </a:rPr>
              <a:t> Humboldt Forum in Berlin</a:t>
            </a:r>
          </a:p>
          <a:p>
            <a:endParaRPr lang="de-DE" b="0" i="0" u="none" strike="noStrike" dirty="0">
              <a:solidFill>
                <a:srgbClr val="050505"/>
              </a:solidFill>
              <a:effectLst/>
              <a:latin typeface="system-ui"/>
            </a:endParaRPr>
          </a:p>
          <a:p>
            <a:r>
              <a:rPr lang="de-DE" b="1" i="0" u="none" strike="noStrike" dirty="0">
                <a:solidFill>
                  <a:srgbClr val="050505"/>
                </a:solidFill>
                <a:effectLst/>
                <a:latin typeface="system-ui"/>
              </a:rPr>
              <a:t>Erklärung</a:t>
            </a:r>
            <a:r>
              <a:rPr lang="de-DE" b="0" i="0" u="none" strike="noStrike" dirty="0">
                <a:solidFill>
                  <a:srgbClr val="050505"/>
                </a:solidFill>
                <a:effectLst/>
                <a:latin typeface="system-ui"/>
              </a:rPr>
              <a:t>: Jede der ausgewiesenen „</a:t>
            </a:r>
            <a:r>
              <a:rPr lang="de-DE" b="0" i="0" u="none" strike="noStrike" dirty="0" err="1">
                <a:solidFill>
                  <a:srgbClr val="050505"/>
                </a:solidFill>
                <a:effectLst/>
                <a:latin typeface="system-ui"/>
              </a:rPr>
              <a:t>Lessons</a:t>
            </a:r>
            <a:r>
              <a:rPr lang="de-DE" b="0" i="0" u="none" strike="noStrike" dirty="0">
                <a:solidFill>
                  <a:srgbClr val="050505"/>
                </a:solidFill>
                <a:effectLst/>
                <a:latin typeface="system-ui"/>
              </a:rPr>
              <a:t>“ war während der Durchführung des Projektes für 75 Minuten geplant.</a:t>
            </a:r>
            <a:endParaRPr lang="de-DE" dirty="0"/>
          </a:p>
        </p:txBody>
      </p:sp>
      <p:sp>
        <p:nvSpPr>
          <p:cNvPr id="4" name="Foliennummernplatzhalter 3"/>
          <p:cNvSpPr>
            <a:spLocks noGrp="1"/>
          </p:cNvSpPr>
          <p:nvPr>
            <p:ph type="sldNum" sz="quarter" idx="5"/>
          </p:nvPr>
        </p:nvSpPr>
        <p:spPr/>
        <p:txBody>
          <a:bodyPr/>
          <a:lstStyle/>
          <a:p>
            <a:fld id="{DAFE85DF-CE45-5F46-92DC-BD21145510FE}" type="slidenum">
              <a:rPr lang="de-DE" smtClean="0"/>
              <a:t>1</a:t>
            </a:fld>
            <a:endParaRPr lang="de-DE"/>
          </a:p>
        </p:txBody>
      </p:sp>
    </p:spTree>
    <p:extLst>
      <p:ext uri="{BB962C8B-B14F-4D97-AF65-F5344CB8AC3E}">
        <p14:creationId xmlns:p14="http://schemas.microsoft.com/office/powerpoint/2010/main" val="1218522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2400" b="0" i="0" dirty="0"/>
          </a:p>
        </p:txBody>
      </p:sp>
      <p:sp>
        <p:nvSpPr>
          <p:cNvPr id="4" name="Foliennummernplatzhalter 3"/>
          <p:cNvSpPr>
            <a:spLocks noGrp="1"/>
          </p:cNvSpPr>
          <p:nvPr>
            <p:ph type="sldNum" sz="quarter" idx="5"/>
          </p:nvPr>
        </p:nvSpPr>
        <p:spPr/>
        <p:txBody>
          <a:bodyPr/>
          <a:lstStyle/>
          <a:p>
            <a:fld id="{DAFE85DF-CE45-5F46-92DC-BD21145510FE}" type="slidenum">
              <a:rPr lang="de-DE" smtClean="0"/>
              <a:t>2</a:t>
            </a:fld>
            <a:endParaRPr lang="de-DE"/>
          </a:p>
        </p:txBody>
      </p:sp>
    </p:spTree>
    <p:extLst>
      <p:ext uri="{BB962C8B-B14F-4D97-AF65-F5344CB8AC3E}">
        <p14:creationId xmlns:p14="http://schemas.microsoft.com/office/powerpoint/2010/main" val="1526382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2400" b="0" i="0" dirty="0"/>
          </a:p>
        </p:txBody>
      </p:sp>
      <p:sp>
        <p:nvSpPr>
          <p:cNvPr id="4" name="Foliennummernplatzhalter 3"/>
          <p:cNvSpPr>
            <a:spLocks noGrp="1"/>
          </p:cNvSpPr>
          <p:nvPr>
            <p:ph type="sldNum" sz="quarter" idx="5"/>
          </p:nvPr>
        </p:nvSpPr>
        <p:spPr/>
        <p:txBody>
          <a:bodyPr/>
          <a:lstStyle/>
          <a:p>
            <a:fld id="{DAFE85DF-CE45-5F46-92DC-BD21145510FE}" type="slidenum">
              <a:rPr lang="de-DE" smtClean="0"/>
              <a:t>3</a:t>
            </a:fld>
            <a:endParaRPr lang="de-DE"/>
          </a:p>
        </p:txBody>
      </p:sp>
    </p:spTree>
    <p:extLst>
      <p:ext uri="{BB962C8B-B14F-4D97-AF65-F5344CB8AC3E}">
        <p14:creationId xmlns:p14="http://schemas.microsoft.com/office/powerpoint/2010/main" val="1848234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2400" b="0" i="0" dirty="0"/>
          </a:p>
        </p:txBody>
      </p:sp>
      <p:sp>
        <p:nvSpPr>
          <p:cNvPr id="4" name="Foliennummernplatzhalter 3"/>
          <p:cNvSpPr>
            <a:spLocks noGrp="1"/>
          </p:cNvSpPr>
          <p:nvPr>
            <p:ph type="sldNum" sz="quarter" idx="5"/>
          </p:nvPr>
        </p:nvSpPr>
        <p:spPr/>
        <p:txBody>
          <a:bodyPr/>
          <a:lstStyle/>
          <a:p>
            <a:fld id="{DAFE85DF-CE45-5F46-92DC-BD21145510FE}" type="slidenum">
              <a:rPr lang="de-DE" smtClean="0"/>
              <a:t>4</a:t>
            </a:fld>
            <a:endParaRPr lang="de-DE"/>
          </a:p>
        </p:txBody>
      </p:sp>
    </p:spTree>
    <p:extLst>
      <p:ext uri="{BB962C8B-B14F-4D97-AF65-F5344CB8AC3E}">
        <p14:creationId xmlns:p14="http://schemas.microsoft.com/office/powerpoint/2010/main" val="2586003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2400" b="0" i="0" dirty="0"/>
          </a:p>
        </p:txBody>
      </p:sp>
      <p:sp>
        <p:nvSpPr>
          <p:cNvPr id="4" name="Foliennummernplatzhalter 3"/>
          <p:cNvSpPr>
            <a:spLocks noGrp="1"/>
          </p:cNvSpPr>
          <p:nvPr>
            <p:ph type="sldNum" sz="quarter" idx="5"/>
          </p:nvPr>
        </p:nvSpPr>
        <p:spPr/>
        <p:txBody>
          <a:bodyPr/>
          <a:lstStyle/>
          <a:p>
            <a:fld id="{DAFE85DF-CE45-5F46-92DC-BD21145510FE}" type="slidenum">
              <a:rPr lang="de-DE" smtClean="0"/>
              <a:t>5</a:t>
            </a:fld>
            <a:endParaRPr lang="de-DE"/>
          </a:p>
        </p:txBody>
      </p:sp>
    </p:spTree>
    <p:extLst>
      <p:ext uri="{BB962C8B-B14F-4D97-AF65-F5344CB8AC3E}">
        <p14:creationId xmlns:p14="http://schemas.microsoft.com/office/powerpoint/2010/main" val="3459387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2400" b="0" i="0" dirty="0"/>
          </a:p>
        </p:txBody>
      </p:sp>
      <p:sp>
        <p:nvSpPr>
          <p:cNvPr id="4" name="Foliennummernplatzhalter 3"/>
          <p:cNvSpPr>
            <a:spLocks noGrp="1"/>
          </p:cNvSpPr>
          <p:nvPr>
            <p:ph type="sldNum" sz="quarter" idx="5"/>
          </p:nvPr>
        </p:nvSpPr>
        <p:spPr/>
        <p:txBody>
          <a:bodyPr/>
          <a:lstStyle/>
          <a:p>
            <a:fld id="{DAFE85DF-CE45-5F46-92DC-BD21145510FE}" type="slidenum">
              <a:rPr lang="de-DE" smtClean="0"/>
              <a:t>6</a:t>
            </a:fld>
            <a:endParaRPr lang="de-DE"/>
          </a:p>
        </p:txBody>
      </p:sp>
    </p:spTree>
    <p:extLst>
      <p:ext uri="{BB962C8B-B14F-4D97-AF65-F5344CB8AC3E}">
        <p14:creationId xmlns:p14="http://schemas.microsoft.com/office/powerpoint/2010/main" val="1342040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i="0" dirty="0"/>
              <a:t>Erklärung</a:t>
            </a:r>
            <a:r>
              <a:rPr lang="de-DE" sz="2400" b="0" i="0" dirty="0"/>
              <a:t>: Die Stunde sollte mit dem Zusammentragen der Diskussionsergebnisse beendet werden. An diesem Punkt sollten die Schüler*innen den Zusammenhang zwischen kulturellen Gütern und der Geschichte bzw. Identität einer Nation verstanden haben und sich dazu eine eigene Meinung bilden können; ggf. auch im Rückbezug zu </a:t>
            </a:r>
            <a:r>
              <a:rPr lang="de-DE" sz="2400" b="0" i="0" dirty="0" err="1"/>
              <a:t>Azino‘s</a:t>
            </a:r>
            <a:r>
              <a:rPr lang="de-DE" sz="2400" b="0" i="0" dirty="0"/>
              <a:t> Gedicht und den vorherigen Stunden.</a:t>
            </a:r>
          </a:p>
        </p:txBody>
      </p:sp>
      <p:sp>
        <p:nvSpPr>
          <p:cNvPr id="4" name="Foliennummernplatzhalter 3"/>
          <p:cNvSpPr>
            <a:spLocks noGrp="1"/>
          </p:cNvSpPr>
          <p:nvPr>
            <p:ph type="sldNum" sz="quarter" idx="5"/>
          </p:nvPr>
        </p:nvSpPr>
        <p:spPr/>
        <p:txBody>
          <a:bodyPr/>
          <a:lstStyle/>
          <a:p>
            <a:fld id="{DAFE85DF-CE45-5F46-92DC-BD21145510FE}" type="slidenum">
              <a:rPr lang="de-DE" smtClean="0"/>
              <a:t>7</a:t>
            </a:fld>
            <a:endParaRPr lang="de-DE"/>
          </a:p>
        </p:txBody>
      </p:sp>
    </p:spTree>
    <p:extLst>
      <p:ext uri="{BB962C8B-B14F-4D97-AF65-F5344CB8AC3E}">
        <p14:creationId xmlns:p14="http://schemas.microsoft.com/office/powerpoint/2010/main" val="1055304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e-DE"/>
              <a:t>Mastertitelformat bearbeiten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e-DE"/>
              <a:t>Mastertitelformat bearbeiten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e-DE"/>
              <a:t>Mastertitelformat bearbeiten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e-DE"/>
              <a:t>Mastertitelformat bearbeiten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e-DE"/>
              <a:t>Mastertitelformat bearbeiten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4/22/2024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yrikline.org/de/gedichte/let-our-voices-ring-1244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BFbEU6pDlVw"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254F3E8-1093-7E79-976F-C0C26B27E7CB}"/>
              </a:ext>
            </a:extLst>
          </p:cNvPr>
          <p:cNvSpPr>
            <a:spLocks noGrp="1"/>
          </p:cNvSpPr>
          <p:nvPr>
            <p:ph type="ctrTitle"/>
          </p:nvPr>
        </p:nvSpPr>
        <p:spPr/>
        <p:txBody>
          <a:bodyPr/>
          <a:lstStyle/>
          <a:p>
            <a:r>
              <a:rPr lang="en-GB" dirty="0"/>
              <a:t>“Art lives in history and history lives in art.“</a:t>
            </a:r>
            <a:r>
              <a:rPr lang="en-GB" baseline="30000" dirty="0"/>
              <a:t>1</a:t>
            </a:r>
            <a:endParaRPr lang="en-GB" dirty="0"/>
          </a:p>
        </p:txBody>
      </p:sp>
      <p:sp>
        <p:nvSpPr>
          <p:cNvPr id="3" name="Untertitel 2">
            <a:extLst>
              <a:ext uri="{FF2B5EF4-FFF2-40B4-BE49-F238E27FC236}">
                <a16:creationId xmlns:a16="http://schemas.microsoft.com/office/drawing/2014/main" xmlns="" id="{019EFF07-7DF1-5D17-F9F1-BECEE8CF9969}"/>
              </a:ext>
            </a:extLst>
          </p:cNvPr>
          <p:cNvSpPr>
            <a:spLocks noGrp="1"/>
          </p:cNvSpPr>
          <p:nvPr>
            <p:ph type="subTitle" idx="1"/>
          </p:nvPr>
        </p:nvSpPr>
        <p:spPr/>
        <p:txBody>
          <a:bodyPr/>
          <a:lstStyle/>
          <a:p>
            <a:r>
              <a:rPr lang="en-GB" dirty="0"/>
              <a:t>Colonialism and Arts – An interdisciplinary unit </a:t>
            </a:r>
          </a:p>
        </p:txBody>
      </p:sp>
    </p:spTree>
    <p:extLst>
      <p:ext uri="{BB962C8B-B14F-4D97-AF65-F5344CB8AC3E}">
        <p14:creationId xmlns:p14="http://schemas.microsoft.com/office/powerpoint/2010/main" val="313907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26F92AF-4E90-0B85-9D46-877075D169C8}"/>
              </a:ext>
            </a:extLst>
          </p:cNvPr>
          <p:cNvSpPr>
            <a:spLocks noGrp="1"/>
          </p:cNvSpPr>
          <p:nvPr>
            <p:ph type="title"/>
          </p:nvPr>
        </p:nvSpPr>
        <p:spPr>
          <a:xfrm>
            <a:off x="1640156" y="641976"/>
            <a:ext cx="10334130" cy="609604"/>
          </a:xfrm>
        </p:spPr>
        <p:txBody>
          <a:bodyPr>
            <a:normAutofit/>
          </a:bodyPr>
          <a:lstStyle/>
          <a:p>
            <a:r>
              <a:rPr lang="en-GB" sz="3200" u="sng" dirty="0"/>
              <a:t>Lesson 9: The Fight for your own Narrative</a:t>
            </a:r>
          </a:p>
        </p:txBody>
      </p:sp>
      <p:sp>
        <p:nvSpPr>
          <p:cNvPr id="3" name="Inhaltsplatzhalter 2">
            <a:extLst>
              <a:ext uri="{FF2B5EF4-FFF2-40B4-BE49-F238E27FC236}">
                <a16:creationId xmlns:a16="http://schemas.microsoft.com/office/drawing/2014/main" xmlns="" id="{CC6043E4-D0DB-9D1F-E8A2-C35550BA9B6A}"/>
              </a:ext>
            </a:extLst>
          </p:cNvPr>
          <p:cNvSpPr>
            <a:spLocks noGrp="1"/>
          </p:cNvSpPr>
          <p:nvPr>
            <p:ph idx="1"/>
          </p:nvPr>
        </p:nvSpPr>
        <p:spPr>
          <a:xfrm>
            <a:off x="928957" y="1393370"/>
            <a:ext cx="11045329" cy="5464629"/>
          </a:xfrm>
        </p:spPr>
        <p:txBody>
          <a:bodyPr>
            <a:normAutofit/>
          </a:bodyPr>
          <a:lstStyle/>
          <a:p>
            <a:r>
              <a:rPr lang="en-GB" sz="2400" dirty="0" err="1">
                <a:solidFill>
                  <a:srgbClr val="161616"/>
                </a:solidFill>
                <a:effectLst/>
                <a:latin typeface="GillSansMT"/>
              </a:rPr>
              <a:t>Efe</a:t>
            </a:r>
            <a:r>
              <a:rPr lang="en-GB" sz="2400" dirty="0">
                <a:solidFill>
                  <a:srgbClr val="161616"/>
                </a:solidFill>
                <a:effectLst/>
                <a:latin typeface="GillSansMT"/>
              </a:rPr>
              <a:t> Paul </a:t>
            </a:r>
            <a:r>
              <a:rPr lang="en-GB" sz="2400" dirty="0" err="1">
                <a:solidFill>
                  <a:srgbClr val="161616"/>
                </a:solidFill>
                <a:effectLst/>
                <a:latin typeface="GillSansMT"/>
              </a:rPr>
              <a:t>Azino</a:t>
            </a:r>
            <a:r>
              <a:rPr lang="en-GB" sz="2400" dirty="0">
                <a:solidFill>
                  <a:srgbClr val="161616"/>
                </a:solidFill>
                <a:effectLst/>
                <a:latin typeface="GillSansMT"/>
              </a:rPr>
              <a:t>: </a:t>
            </a:r>
            <a:r>
              <a:rPr lang="en-GB" sz="2400" i="1" dirty="0">
                <a:solidFill>
                  <a:srgbClr val="161616"/>
                </a:solidFill>
                <a:effectLst/>
                <a:latin typeface="GillSansMT"/>
              </a:rPr>
              <a:t>Let Our Voices Ring</a:t>
            </a:r>
          </a:p>
          <a:p>
            <a:pPr marL="0" indent="0">
              <a:buNone/>
            </a:pPr>
            <a:r>
              <a:rPr lang="en-GB" sz="2400" dirty="0">
                <a:solidFill>
                  <a:srgbClr val="161616"/>
                </a:solidFill>
                <a:effectLst/>
                <a:latin typeface="GillSansMT"/>
                <a:hlinkClick r:id="rId3"/>
              </a:rPr>
              <a:t>https://www.lyrikline.org/de/gedichte/let-our-voices-ring-12442</a:t>
            </a:r>
            <a:endParaRPr lang="en-GB" sz="2400" dirty="0">
              <a:solidFill>
                <a:srgbClr val="161616"/>
              </a:solidFill>
              <a:effectLst/>
              <a:latin typeface="GillSansMT"/>
            </a:endParaRPr>
          </a:p>
          <a:p>
            <a:pPr marL="0" indent="0">
              <a:buNone/>
            </a:pPr>
            <a:r>
              <a:rPr lang="en-GB" sz="2400" u="sng" dirty="0">
                <a:solidFill>
                  <a:srgbClr val="161616"/>
                </a:solidFill>
                <a:latin typeface="GillSansMT"/>
              </a:rPr>
              <a:t>Comprehension:</a:t>
            </a:r>
          </a:p>
          <a:p>
            <a:pPr marL="457200" indent="-457200">
              <a:buAutoNum type="arabicParenR"/>
            </a:pPr>
            <a:r>
              <a:rPr lang="en-GB" sz="2400" dirty="0">
                <a:solidFill>
                  <a:srgbClr val="161616"/>
                </a:solidFill>
                <a:effectLst/>
                <a:latin typeface="GillSansMT"/>
              </a:rPr>
              <a:t>Who does the speaker of the poem refer to as “we”?</a:t>
            </a:r>
          </a:p>
          <a:p>
            <a:pPr marL="457200" indent="-457200">
              <a:buAutoNum type="arabicParenR"/>
            </a:pPr>
            <a:r>
              <a:rPr lang="en-GB" sz="2400" dirty="0">
                <a:solidFill>
                  <a:srgbClr val="161616"/>
                </a:solidFill>
                <a:latin typeface="GillSansMT"/>
              </a:rPr>
              <a:t>What is the historical context and meaning meaning behind the verses 20-25?</a:t>
            </a:r>
          </a:p>
          <a:p>
            <a:pPr marL="457200" indent="-457200">
              <a:buAutoNum type="arabicParenR"/>
            </a:pPr>
            <a:r>
              <a:rPr lang="en-GB" sz="2400" dirty="0">
                <a:solidFill>
                  <a:srgbClr val="161616"/>
                </a:solidFill>
                <a:effectLst/>
                <a:latin typeface="GillSansMT"/>
              </a:rPr>
              <a:t>What is the meaning behind the verses 34-36?</a:t>
            </a:r>
          </a:p>
          <a:p>
            <a:pPr marL="0" indent="0">
              <a:buNone/>
            </a:pPr>
            <a:endParaRPr lang="en-GB" sz="2400" dirty="0">
              <a:solidFill>
                <a:srgbClr val="161616"/>
              </a:solidFill>
              <a:latin typeface="GillSansMT"/>
            </a:endParaRPr>
          </a:p>
          <a:p>
            <a:pPr marL="0" indent="0">
              <a:buNone/>
            </a:pPr>
            <a:r>
              <a:rPr lang="en-GB" sz="2400" u="sng" dirty="0">
                <a:solidFill>
                  <a:srgbClr val="161616"/>
                </a:solidFill>
                <a:effectLst/>
                <a:latin typeface="GillSansMT"/>
              </a:rPr>
              <a:t>Analysis:</a:t>
            </a:r>
            <a:r>
              <a:rPr lang="en-GB" sz="2400" dirty="0">
                <a:solidFill>
                  <a:srgbClr val="161616"/>
                </a:solidFill>
                <a:effectLst/>
                <a:latin typeface="GillSansMT"/>
              </a:rPr>
              <a:t/>
            </a:r>
            <a:br>
              <a:rPr lang="en-GB" sz="2400" dirty="0">
                <a:solidFill>
                  <a:srgbClr val="161616"/>
                </a:solidFill>
                <a:effectLst/>
                <a:latin typeface="GillSansMT"/>
              </a:rPr>
            </a:br>
            <a:r>
              <a:rPr lang="en-GB" sz="2400" dirty="0">
                <a:solidFill>
                  <a:srgbClr val="161616"/>
                </a:solidFill>
                <a:effectLst/>
                <a:latin typeface="GillSansMT"/>
              </a:rPr>
              <a:t>Analyse the following verses by explaining what stylistic devices are being used and what’s the meaning behind them: 17-18, 20-25, 34-36.</a:t>
            </a:r>
          </a:p>
          <a:p>
            <a:pPr marL="0" indent="0">
              <a:buNone/>
            </a:pPr>
            <a:endParaRPr lang="en-GB" sz="2400" dirty="0">
              <a:solidFill>
                <a:srgbClr val="161616"/>
              </a:solidFill>
              <a:effectLst/>
              <a:latin typeface="GillSansMT"/>
            </a:endParaRPr>
          </a:p>
          <a:p>
            <a:pPr marL="0" indent="0">
              <a:buNone/>
            </a:pPr>
            <a:endParaRPr lang="en-GB" sz="2400" dirty="0">
              <a:solidFill>
                <a:srgbClr val="161616"/>
              </a:solidFill>
              <a:latin typeface="GillSansMT"/>
            </a:endParaRPr>
          </a:p>
        </p:txBody>
      </p:sp>
    </p:spTree>
    <p:extLst>
      <p:ext uri="{BB962C8B-B14F-4D97-AF65-F5344CB8AC3E}">
        <p14:creationId xmlns:p14="http://schemas.microsoft.com/office/powerpoint/2010/main" val="4158411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xmlns="" id="{CC6043E4-D0DB-9D1F-E8A2-C35550BA9B6A}"/>
              </a:ext>
            </a:extLst>
          </p:cNvPr>
          <p:cNvSpPr>
            <a:spLocks noGrp="1"/>
          </p:cNvSpPr>
          <p:nvPr>
            <p:ph idx="1"/>
          </p:nvPr>
        </p:nvSpPr>
        <p:spPr>
          <a:xfrm>
            <a:off x="928957" y="1393370"/>
            <a:ext cx="11045329" cy="5464629"/>
          </a:xfrm>
        </p:spPr>
        <p:txBody>
          <a:bodyPr>
            <a:noAutofit/>
          </a:bodyPr>
          <a:lstStyle/>
          <a:p>
            <a:pPr marL="0" indent="0">
              <a:buNone/>
            </a:pPr>
            <a:r>
              <a:rPr lang="en-GB" dirty="0">
                <a:solidFill>
                  <a:srgbClr val="161616"/>
                </a:solidFill>
                <a:effectLst/>
                <a:latin typeface="Gill Sans MT" panose="020B0502020104020203" pitchFamily="34" charset="77"/>
              </a:rPr>
              <a:t>1) Who does the speaker of the poem refer to as “we”?</a:t>
            </a:r>
          </a:p>
          <a:p>
            <a:pPr marL="0" indent="0">
              <a:buNone/>
            </a:pPr>
            <a:r>
              <a:rPr lang="en-GB" dirty="0">
                <a:latin typeface="Gill Sans MT" panose="020B0502020104020203" pitchFamily="34" charset="77"/>
                <a:sym typeface="Wingdings" pitchFamily="2" charset="2"/>
              </a:rPr>
              <a:t> entirety of Africa and its people</a:t>
            </a:r>
            <a:br>
              <a:rPr lang="en-GB" dirty="0">
                <a:latin typeface="Gill Sans MT" panose="020B0502020104020203" pitchFamily="34" charset="77"/>
                <a:sym typeface="Wingdings" pitchFamily="2" charset="2"/>
              </a:rPr>
            </a:br>
            <a:r>
              <a:rPr lang="en-GB" dirty="0">
                <a:latin typeface="Gill Sans MT" panose="020B0502020104020203" pitchFamily="34" charset="77"/>
                <a:sym typeface="Wingdings" pitchFamily="2" charset="2"/>
              </a:rPr>
              <a:t> naming various cities from different African nations (“Soweto” l.6; “Cairo” l.7; “Nairobi” l.14, “Kigali” l.16)</a:t>
            </a:r>
            <a:br>
              <a:rPr lang="en-GB" dirty="0">
                <a:latin typeface="Gill Sans MT" panose="020B0502020104020203" pitchFamily="34" charset="77"/>
                <a:sym typeface="Wingdings" pitchFamily="2" charset="2"/>
              </a:rPr>
            </a:br>
            <a:r>
              <a:rPr lang="en-GB" dirty="0">
                <a:latin typeface="Gill Sans MT" panose="020B0502020104020203" pitchFamily="34" charset="77"/>
                <a:sym typeface="Wingdings" pitchFamily="2" charset="2"/>
              </a:rPr>
              <a:t> naming various African languages (“in Twi, in Swahili, in Yoruba” l.30)</a:t>
            </a:r>
            <a:endParaRPr lang="en-GB" dirty="0">
              <a:solidFill>
                <a:srgbClr val="161616"/>
              </a:solidFill>
              <a:effectLst/>
              <a:latin typeface="Gill Sans MT" panose="020B0502020104020203" pitchFamily="34" charset="77"/>
            </a:endParaRPr>
          </a:p>
          <a:p>
            <a:pPr marL="0" indent="0">
              <a:buNone/>
            </a:pPr>
            <a:r>
              <a:rPr lang="en-GB" dirty="0">
                <a:solidFill>
                  <a:srgbClr val="161616"/>
                </a:solidFill>
                <a:latin typeface="Gill Sans MT" panose="020B0502020104020203" pitchFamily="34" charset="77"/>
              </a:rPr>
              <a:t>2) What is the historical context and meaning meaning behind the verses 20-25?</a:t>
            </a:r>
          </a:p>
          <a:p>
            <a:pPr marL="0" indent="0">
              <a:buNone/>
            </a:pPr>
            <a:r>
              <a:rPr lang="en-GB" dirty="0">
                <a:latin typeface="Gill Sans MT" panose="020B0502020104020203" pitchFamily="34" charset="77"/>
                <a:sym typeface="Wingdings" pitchFamily="2" charset="2"/>
              </a:rPr>
              <a:t></a:t>
            </a:r>
            <a:r>
              <a:rPr lang="en-GB" dirty="0">
                <a:latin typeface="Gill Sans MT" panose="020B0502020104020203" pitchFamily="34" charset="77"/>
              </a:rPr>
              <a:t>lines refer to the Berlin conference of 1885 (also known as the Congo Conference/West Africa Conference), during which European colonial nations, headed by Bismarck, divided up and partitioned Africa among them; a process that is known and often referred to as the ‛Scramble for Africa’</a:t>
            </a:r>
            <a:br>
              <a:rPr lang="en-GB" dirty="0">
                <a:latin typeface="Gill Sans MT" panose="020B0502020104020203" pitchFamily="34" charset="77"/>
              </a:rPr>
            </a:br>
            <a:r>
              <a:rPr lang="en-GB" dirty="0">
                <a:latin typeface="Gill Sans MT" panose="020B0502020104020203" pitchFamily="34" charset="77"/>
              </a:rPr>
              <a:t>→ The mention of the conference and the cartographers who created the different maps of Africa highlights how this nation and the fate of millions of people’s lives in it were decided by colonial powers that were sitting half the world away.</a:t>
            </a:r>
            <a:endParaRPr lang="en-GB" dirty="0">
              <a:solidFill>
                <a:srgbClr val="161616"/>
              </a:solidFill>
              <a:latin typeface="Gill Sans MT" panose="020B0502020104020203" pitchFamily="34" charset="77"/>
            </a:endParaRPr>
          </a:p>
          <a:p>
            <a:pPr marL="0" indent="0">
              <a:buNone/>
            </a:pPr>
            <a:r>
              <a:rPr lang="en-GB" dirty="0">
                <a:solidFill>
                  <a:srgbClr val="161616"/>
                </a:solidFill>
                <a:effectLst/>
                <a:latin typeface="Gill Sans MT" panose="020B0502020104020203" pitchFamily="34" charset="77"/>
              </a:rPr>
              <a:t>3) What is the meaning behind the verses 34-36?</a:t>
            </a:r>
          </a:p>
          <a:p>
            <a:pPr marL="0" indent="0">
              <a:buNone/>
            </a:pPr>
            <a:r>
              <a:rPr lang="en-GB" dirty="0">
                <a:latin typeface="Gill Sans MT" panose="020B0502020104020203" pitchFamily="34" charset="77"/>
                <a:sym typeface="Wingdings" pitchFamily="2" charset="2"/>
              </a:rPr>
              <a:t></a:t>
            </a:r>
            <a:r>
              <a:rPr lang="en-GB" b="0" dirty="0">
                <a:effectLst/>
                <a:latin typeface="Gill Sans MT" panose="020B0502020104020203" pitchFamily="34" charset="77"/>
              </a:rPr>
              <a:t>This image describes the importance of rewriting the colonial version of history so that it includes the real narrative of African people and everything that existed before colonial powers arrived and tried to destroy African society.</a:t>
            </a:r>
            <a:endParaRPr lang="en-GB" dirty="0">
              <a:solidFill>
                <a:srgbClr val="161616"/>
              </a:solidFill>
              <a:effectLst/>
              <a:latin typeface="Gill Sans MT" panose="020B0502020104020203" pitchFamily="34" charset="77"/>
            </a:endParaRPr>
          </a:p>
          <a:p>
            <a:pPr marL="0" indent="0">
              <a:buNone/>
            </a:pPr>
            <a:endParaRPr lang="en-GB" dirty="0">
              <a:solidFill>
                <a:srgbClr val="161616"/>
              </a:solidFill>
              <a:latin typeface="Gill Sans MT" panose="020B0502020104020203" pitchFamily="34" charset="77"/>
            </a:endParaRPr>
          </a:p>
        </p:txBody>
      </p:sp>
      <p:sp>
        <p:nvSpPr>
          <p:cNvPr id="4" name="Titel 1">
            <a:extLst>
              <a:ext uri="{FF2B5EF4-FFF2-40B4-BE49-F238E27FC236}">
                <a16:creationId xmlns:a16="http://schemas.microsoft.com/office/drawing/2014/main" xmlns="" id="{549D4461-847B-735E-047F-E90C87D47A67}"/>
              </a:ext>
            </a:extLst>
          </p:cNvPr>
          <p:cNvSpPr txBox="1">
            <a:spLocks/>
          </p:cNvSpPr>
          <p:nvPr/>
        </p:nvSpPr>
        <p:spPr>
          <a:xfrm>
            <a:off x="1640157" y="264605"/>
            <a:ext cx="10334130" cy="60960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000" u="sng" dirty="0"/>
              <a:t>Solutions to the comprehension questions about the poem</a:t>
            </a:r>
          </a:p>
        </p:txBody>
      </p:sp>
    </p:spTree>
    <p:extLst>
      <p:ext uri="{BB962C8B-B14F-4D97-AF65-F5344CB8AC3E}">
        <p14:creationId xmlns:p14="http://schemas.microsoft.com/office/powerpoint/2010/main" val="21875848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xmlns="" id="{549D4461-847B-735E-047F-E90C87D47A67}"/>
              </a:ext>
            </a:extLst>
          </p:cNvPr>
          <p:cNvSpPr txBox="1">
            <a:spLocks/>
          </p:cNvSpPr>
          <p:nvPr/>
        </p:nvSpPr>
        <p:spPr>
          <a:xfrm>
            <a:off x="1640157" y="264605"/>
            <a:ext cx="10334130" cy="60960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000" u="sng" dirty="0"/>
              <a:t>Solutions to the analysis questions about the poem</a:t>
            </a:r>
          </a:p>
        </p:txBody>
      </p:sp>
      <p:graphicFrame>
        <p:nvGraphicFramePr>
          <p:cNvPr id="6" name="Tabelle 8">
            <a:extLst>
              <a:ext uri="{FF2B5EF4-FFF2-40B4-BE49-F238E27FC236}">
                <a16:creationId xmlns:a16="http://schemas.microsoft.com/office/drawing/2014/main" xmlns="" id="{ABEC9C76-AE3D-EF63-4703-4EEC70D4255A}"/>
              </a:ext>
            </a:extLst>
          </p:cNvPr>
          <p:cNvGraphicFramePr>
            <a:graphicFrameLocks noGrp="1"/>
          </p:cNvGraphicFramePr>
          <p:nvPr>
            <p:extLst>
              <p:ext uri="{D42A27DB-BD31-4B8C-83A1-F6EECF244321}">
                <p14:modId xmlns:p14="http://schemas.microsoft.com/office/powerpoint/2010/main" val="2062129499"/>
              </p:ext>
            </p:extLst>
          </p:nvPr>
        </p:nvGraphicFramePr>
        <p:xfrm>
          <a:off x="909917" y="874209"/>
          <a:ext cx="10844463" cy="5760720"/>
        </p:xfrm>
        <a:graphic>
          <a:graphicData uri="http://schemas.openxmlformats.org/drawingml/2006/table">
            <a:tbl>
              <a:tblPr firstRow="1" bandRow="1">
                <a:tableStyleId>{5C22544A-7EE6-4342-B048-85BDC9FD1C3A}</a:tableStyleId>
              </a:tblPr>
              <a:tblGrid>
                <a:gridCol w="774032">
                  <a:extLst>
                    <a:ext uri="{9D8B030D-6E8A-4147-A177-3AD203B41FA5}">
                      <a16:colId xmlns:a16="http://schemas.microsoft.com/office/drawing/2014/main" xmlns="" val="3077338424"/>
                    </a:ext>
                  </a:extLst>
                </a:gridCol>
                <a:gridCol w="2586789">
                  <a:extLst>
                    <a:ext uri="{9D8B030D-6E8A-4147-A177-3AD203B41FA5}">
                      <a16:colId xmlns:a16="http://schemas.microsoft.com/office/drawing/2014/main" xmlns="" val="1241251626"/>
                    </a:ext>
                  </a:extLst>
                </a:gridCol>
                <a:gridCol w="7483642">
                  <a:extLst>
                    <a:ext uri="{9D8B030D-6E8A-4147-A177-3AD203B41FA5}">
                      <a16:colId xmlns:a16="http://schemas.microsoft.com/office/drawing/2014/main" xmlns="" val="1522059864"/>
                    </a:ext>
                  </a:extLst>
                </a:gridCol>
              </a:tblGrid>
              <a:tr h="370840">
                <a:tc>
                  <a:txBody>
                    <a:bodyPr/>
                    <a:lstStyle/>
                    <a:p>
                      <a:r>
                        <a:rPr lang="en-GB" noProof="0"/>
                        <a:t>lines</a:t>
                      </a:r>
                    </a:p>
                  </a:txBody>
                  <a:tcPr/>
                </a:tc>
                <a:tc>
                  <a:txBody>
                    <a:bodyPr/>
                    <a:lstStyle/>
                    <a:p>
                      <a:r>
                        <a:rPr lang="en-GB" noProof="0"/>
                        <a:t>poetic/stylistic device</a:t>
                      </a:r>
                    </a:p>
                  </a:txBody>
                  <a:tcPr/>
                </a:tc>
                <a:tc>
                  <a:txBody>
                    <a:bodyPr/>
                    <a:lstStyle/>
                    <a:p>
                      <a:r>
                        <a:rPr lang="en-GB" noProof="0"/>
                        <a:t>meaning</a:t>
                      </a:r>
                    </a:p>
                  </a:txBody>
                  <a:tcPr/>
                </a:tc>
                <a:extLst>
                  <a:ext uri="{0D108BD9-81ED-4DB2-BD59-A6C34878D82A}">
                    <a16:rowId xmlns:a16="http://schemas.microsoft.com/office/drawing/2014/main" xmlns="" val="3892316502"/>
                  </a:ext>
                </a:extLst>
              </a:tr>
              <a:tr h="370840">
                <a:tc>
                  <a:txBody>
                    <a:bodyPr/>
                    <a:lstStyle/>
                    <a:p>
                      <a:r>
                        <a:rPr lang="en-GB" noProof="0"/>
                        <a:t>17-18</a:t>
                      </a:r>
                    </a:p>
                  </a:txBody>
                  <a:tcPr/>
                </a:tc>
                <a:tc>
                  <a:txBody>
                    <a:bodyPr/>
                    <a:lstStyle/>
                    <a:p>
                      <a:r>
                        <a:rPr lang="en-GB" b="1" noProof="0" dirty="0"/>
                        <a:t>metaphor</a:t>
                      </a:r>
                      <a:r>
                        <a:rPr lang="en-GB" noProof="0" dirty="0"/>
                        <a:t> of humans as material/threads in a tapestry</a:t>
                      </a:r>
                      <a:br>
                        <a:rPr lang="en-GB" noProof="0" dirty="0"/>
                      </a:br>
                      <a:endParaRPr lang="en-GB" noProof="0" dirty="0"/>
                    </a:p>
                  </a:txBody>
                  <a:tcPr/>
                </a:tc>
                <a:tc>
                  <a:txBody>
                    <a:bodyPr/>
                    <a:lstStyle/>
                    <a:p>
                      <a:r>
                        <a:rPr lang="en-GB" noProof="0" dirty="0"/>
                        <a:t>→ different skin colours and ethnicities are </a:t>
                      </a:r>
                      <a:r>
                        <a:rPr lang="en-GB" b="1" noProof="0" dirty="0"/>
                        <a:t>referred to </a:t>
                      </a:r>
                      <a:r>
                        <a:rPr lang="en-GB" noProof="0" dirty="0"/>
                        <a:t>as colours in a tapestry, which suggests this difference makes it beautiful</a:t>
                      </a:r>
                      <a:br>
                        <a:rPr lang="en-GB" noProof="0" dirty="0"/>
                      </a:br>
                      <a:r>
                        <a:rPr lang="en-GB" noProof="0" dirty="0"/>
                        <a:t>→ rather than separating Africans from one another, it is this diversity that makes them strong </a:t>
                      </a:r>
                    </a:p>
                  </a:txBody>
                  <a:tcPr/>
                </a:tc>
                <a:extLst>
                  <a:ext uri="{0D108BD9-81ED-4DB2-BD59-A6C34878D82A}">
                    <a16:rowId xmlns:a16="http://schemas.microsoft.com/office/drawing/2014/main" xmlns="" val="1000851698"/>
                  </a:ext>
                </a:extLst>
              </a:tr>
              <a:tr h="741680">
                <a:tc>
                  <a:txBody>
                    <a:bodyPr/>
                    <a:lstStyle/>
                    <a:p>
                      <a:r>
                        <a:rPr lang="en-GB" noProof="0" dirty="0"/>
                        <a:t>20-25</a:t>
                      </a:r>
                    </a:p>
                  </a:txBody>
                  <a:tcPr/>
                </a:tc>
                <a:tc>
                  <a:txBody>
                    <a:bodyPr/>
                    <a:lstStyle/>
                    <a:p>
                      <a:r>
                        <a:rPr lang="en-GB" b="1" noProof="0" dirty="0"/>
                        <a:t>semantic field </a:t>
                      </a:r>
                      <a:r>
                        <a:rPr lang="en-GB" noProof="0" dirty="0"/>
                        <a:t>of writing/storytelling (“histories”, “punctuated”, “storytellers”) </a:t>
                      </a:r>
                    </a:p>
                    <a:p>
                      <a:endParaRPr lang="en-GB" noProof="0" dirty="0"/>
                    </a:p>
                    <a:p>
                      <a:r>
                        <a:rPr lang="en-GB" b="1" noProof="0" dirty="0"/>
                        <a:t>allusion</a:t>
                      </a:r>
                      <a:r>
                        <a:rPr lang="en-GB" noProof="0" dirty="0"/>
                        <a:t> to historical events (“cartographers in Berlin”) and positioning of other events (“storytellers in </a:t>
                      </a:r>
                      <a:r>
                        <a:rPr lang="en-GB" noProof="0" dirty="0" err="1"/>
                        <a:t>Makarere</a:t>
                      </a:r>
                      <a:r>
                        <a:rPr lang="en-GB" noProof="0" dirty="0"/>
                        <a:t>”)</a:t>
                      </a:r>
                      <a:br>
                        <a:rPr lang="en-GB" noProof="0" dirty="0"/>
                      </a:br>
                      <a:endParaRPr lang="en-GB" noProof="0" dirty="0"/>
                    </a:p>
                  </a:txBody>
                  <a:tcPr/>
                </a:tc>
                <a:tc>
                  <a:txBody>
                    <a:bodyPr/>
                    <a:lstStyle/>
                    <a:p>
                      <a:endParaRPr lang="en-GB" sz="1800" b="0" kern="1200" noProof="0" dirty="0">
                        <a:solidFill>
                          <a:schemeClr val="dk1"/>
                        </a:solidFill>
                        <a:effectLst/>
                        <a:latin typeface="+mn-lt"/>
                        <a:ea typeface="+mn-ea"/>
                        <a:cs typeface="+mn-cs"/>
                      </a:endParaRPr>
                    </a:p>
                    <a:p>
                      <a:endParaRPr lang="en-GB" sz="1800" b="0" kern="1200" noProof="0" dirty="0">
                        <a:solidFill>
                          <a:schemeClr val="dk1"/>
                        </a:solidFill>
                        <a:effectLst/>
                        <a:latin typeface="+mn-lt"/>
                        <a:ea typeface="+mn-ea"/>
                        <a:cs typeface="+mn-cs"/>
                      </a:endParaRPr>
                    </a:p>
                    <a:p>
                      <a:endParaRPr lang="en-GB" sz="1800" b="0" kern="1200" noProof="0" dirty="0">
                        <a:solidFill>
                          <a:schemeClr val="dk1"/>
                        </a:solidFill>
                        <a:effectLst/>
                        <a:latin typeface="+mn-lt"/>
                        <a:ea typeface="+mn-ea"/>
                        <a:cs typeface="+mn-cs"/>
                      </a:endParaRPr>
                    </a:p>
                    <a:p>
                      <a:r>
                        <a:rPr lang="en-GB" sz="1800" b="0" kern="1200" noProof="0" dirty="0">
                          <a:solidFill>
                            <a:schemeClr val="dk1"/>
                          </a:solidFill>
                          <a:effectLst/>
                          <a:latin typeface="+mn-lt"/>
                          <a:ea typeface="+mn-ea"/>
                          <a:cs typeface="+mn-cs"/>
                        </a:rPr>
                        <a:t>The mention of the “storytellers in </a:t>
                      </a:r>
                      <a:r>
                        <a:rPr lang="en-GB" sz="1800" b="0" kern="1200" noProof="0" dirty="0" err="1">
                          <a:solidFill>
                            <a:schemeClr val="dk1"/>
                          </a:solidFill>
                          <a:effectLst/>
                          <a:latin typeface="+mn-lt"/>
                          <a:ea typeface="+mn-ea"/>
                          <a:cs typeface="+mn-cs"/>
                        </a:rPr>
                        <a:t>Makarere</a:t>
                      </a:r>
                      <a:r>
                        <a:rPr lang="en-GB" sz="1800" b="0" kern="1200" noProof="0" dirty="0">
                          <a:solidFill>
                            <a:schemeClr val="dk1"/>
                          </a:solidFill>
                          <a:effectLst/>
                          <a:latin typeface="+mn-lt"/>
                          <a:ea typeface="+mn-ea"/>
                          <a:cs typeface="+mn-cs"/>
                        </a:rPr>
                        <a:t>” shows an attempt to fight back </a:t>
                      </a:r>
                      <a:endParaRPr lang="en-GB" noProof="0" dirty="0"/>
                    </a:p>
                    <a:p>
                      <a:r>
                        <a:rPr lang="en-GB" sz="1800" b="0" kern="1200" noProof="0" dirty="0">
                          <a:solidFill>
                            <a:schemeClr val="dk1"/>
                          </a:solidFill>
                          <a:effectLst/>
                          <a:latin typeface="+mn-lt"/>
                          <a:ea typeface="+mn-ea"/>
                          <a:cs typeface="+mn-cs"/>
                        </a:rPr>
                        <a:t>against this imposed control; by putting the two lines one after another, the poet gives this action of storytelling as much historical significance as the Berlin conference, defying the traditional portrayal of the colonisers as superior and more important. </a:t>
                      </a:r>
                      <a:endParaRPr lang="en-GB" noProof="0" dirty="0"/>
                    </a:p>
                  </a:txBody>
                  <a:tcPr/>
                </a:tc>
                <a:extLst>
                  <a:ext uri="{0D108BD9-81ED-4DB2-BD59-A6C34878D82A}">
                    <a16:rowId xmlns:a16="http://schemas.microsoft.com/office/drawing/2014/main" xmlns="" val="3606581174"/>
                  </a:ext>
                </a:extLst>
              </a:tr>
            </a:tbl>
          </a:graphicData>
        </a:graphic>
      </p:graphicFrame>
    </p:spTree>
    <p:extLst>
      <p:ext uri="{BB962C8B-B14F-4D97-AF65-F5344CB8AC3E}">
        <p14:creationId xmlns:p14="http://schemas.microsoft.com/office/powerpoint/2010/main" val="12706609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xmlns="" id="{549D4461-847B-735E-047F-E90C87D47A67}"/>
              </a:ext>
            </a:extLst>
          </p:cNvPr>
          <p:cNvSpPr txBox="1">
            <a:spLocks/>
          </p:cNvSpPr>
          <p:nvPr/>
        </p:nvSpPr>
        <p:spPr>
          <a:xfrm>
            <a:off x="1640157" y="264605"/>
            <a:ext cx="10334130" cy="60960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000" u="sng" dirty="0"/>
              <a:t>Solutions to the analysis questions about the poem</a:t>
            </a:r>
          </a:p>
        </p:txBody>
      </p:sp>
      <p:graphicFrame>
        <p:nvGraphicFramePr>
          <p:cNvPr id="2" name="Tabelle 8">
            <a:extLst>
              <a:ext uri="{FF2B5EF4-FFF2-40B4-BE49-F238E27FC236}">
                <a16:creationId xmlns:a16="http://schemas.microsoft.com/office/drawing/2014/main" xmlns="" id="{F992DF4E-C326-8203-B166-EA76E0E70B73}"/>
              </a:ext>
            </a:extLst>
          </p:cNvPr>
          <p:cNvGraphicFramePr>
            <a:graphicFrameLocks noGrp="1"/>
          </p:cNvGraphicFramePr>
          <p:nvPr>
            <p:extLst>
              <p:ext uri="{D42A27DB-BD31-4B8C-83A1-F6EECF244321}">
                <p14:modId xmlns:p14="http://schemas.microsoft.com/office/powerpoint/2010/main" val="3382017895"/>
              </p:ext>
            </p:extLst>
          </p:nvPr>
        </p:nvGraphicFramePr>
        <p:xfrm>
          <a:off x="891989" y="924115"/>
          <a:ext cx="10844463" cy="566928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xmlns="" val="3077338424"/>
                    </a:ext>
                  </a:extLst>
                </a:gridCol>
                <a:gridCol w="2598821">
                  <a:extLst>
                    <a:ext uri="{9D8B030D-6E8A-4147-A177-3AD203B41FA5}">
                      <a16:colId xmlns:a16="http://schemas.microsoft.com/office/drawing/2014/main" xmlns="" val="1241251626"/>
                    </a:ext>
                  </a:extLst>
                </a:gridCol>
                <a:gridCol w="7483642">
                  <a:extLst>
                    <a:ext uri="{9D8B030D-6E8A-4147-A177-3AD203B41FA5}">
                      <a16:colId xmlns:a16="http://schemas.microsoft.com/office/drawing/2014/main" xmlns="" val="1522059864"/>
                    </a:ext>
                  </a:extLst>
                </a:gridCol>
              </a:tblGrid>
              <a:tr h="297773">
                <a:tc>
                  <a:txBody>
                    <a:bodyPr/>
                    <a:lstStyle/>
                    <a:p>
                      <a:r>
                        <a:rPr lang="en-GB" noProof="0" dirty="0"/>
                        <a:t>lines</a:t>
                      </a:r>
                    </a:p>
                  </a:txBody>
                  <a:tcPr/>
                </a:tc>
                <a:tc>
                  <a:txBody>
                    <a:bodyPr/>
                    <a:lstStyle/>
                    <a:p>
                      <a:r>
                        <a:rPr lang="en-GB" noProof="0" dirty="0"/>
                        <a:t>poetic/stylistic device</a:t>
                      </a:r>
                    </a:p>
                  </a:txBody>
                  <a:tcPr/>
                </a:tc>
                <a:tc>
                  <a:txBody>
                    <a:bodyPr/>
                    <a:lstStyle/>
                    <a:p>
                      <a:r>
                        <a:rPr lang="en-GB" noProof="0" dirty="0"/>
                        <a:t>meaning</a:t>
                      </a:r>
                    </a:p>
                  </a:txBody>
                  <a:tcPr/>
                </a:tc>
                <a:extLst>
                  <a:ext uri="{0D108BD9-81ED-4DB2-BD59-A6C34878D82A}">
                    <a16:rowId xmlns:a16="http://schemas.microsoft.com/office/drawing/2014/main" xmlns="" val="3892316502"/>
                  </a:ext>
                </a:extLst>
              </a:tr>
              <a:tr h="1835587">
                <a:tc>
                  <a:txBody>
                    <a:bodyPr/>
                    <a:lstStyle/>
                    <a:p>
                      <a:r>
                        <a:rPr lang="en-GB" noProof="0" dirty="0"/>
                        <a:t>20-25</a:t>
                      </a:r>
                    </a:p>
                  </a:txBody>
                  <a:tcPr/>
                </a:tc>
                <a:tc>
                  <a:txBody>
                    <a:bodyPr/>
                    <a:lstStyle/>
                    <a:p>
                      <a:r>
                        <a:rPr lang="en-GB" sz="1800" b="1" kern="1200" noProof="0" dirty="0">
                          <a:solidFill>
                            <a:schemeClr val="dk1"/>
                          </a:solidFill>
                          <a:effectLst/>
                          <a:latin typeface="+mn-lt"/>
                          <a:ea typeface="+mn-ea"/>
                          <a:cs typeface="+mn-cs"/>
                        </a:rPr>
                        <a:t>metaphor</a:t>
                      </a:r>
                      <a:r>
                        <a:rPr lang="en-GB" sz="1800" kern="1200" noProof="0" dirty="0">
                          <a:solidFill>
                            <a:schemeClr val="dk1"/>
                          </a:solidFill>
                          <a:effectLst/>
                          <a:latin typeface="+mn-lt"/>
                          <a:ea typeface="+mn-ea"/>
                          <a:cs typeface="+mn-cs"/>
                        </a:rPr>
                        <a:t> </a:t>
                      </a:r>
                      <a:r>
                        <a:rPr lang="en-GB" sz="1800" b="0" kern="1200" noProof="0" dirty="0">
                          <a:solidFill>
                            <a:schemeClr val="dk1"/>
                          </a:solidFill>
                          <a:effectLst/>
                          <a:latin typeface="+mn-lt"/>
                          <a:ea typeface="+mn-ea"/>
                          <a:cs typeface="+mn-cs"/>
                        </a:rPr>
                        <a:t>of Africa as the “underbelly” of the world (l. 24)</a:t>
                      </a:r>
                    </a:p>
                    <a:p>
                      <a:endParaRPr lang="en-GB" sz="1800" b="0" kern="1200" noProof="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metaphor</a:t>
                      </a:r>
                      <a:r>
                        <a:rPr lang="en-GB" sz="1800" kern="1200" dirty="0">
                          <a:solidFill>
                            <a:schemeClr val="dk1"/>
                          </a:solidFill>
                          <a:effectLst/>
                          <a:latin typeface="+mn-lt"/>
                          <a:ea typeface="+mn-ea"/>
                          <a:cs typeface="+mn-cs"/>
                        </a:rPr>
                        <a:t> </a:t>
                      </a:r>
                      <a:r>
                        <a:rPr lang="en-GB" sz="1800" b="0" kern="1200" dirty="0">
                          <a:solidFill>
                            <a:schemeClr val="dk1"/>
                          </a:solidFill>
                          <a:effectLst/>
                          <a:latin typeface="+mn-lt"/>
                          <a:ea typeface="+mn-ea"/>
                          <a:cs typeface="+mn-cs"/>
                        </a:rPr>
                        <a:t>of the world’s catastrophes as a “world perched on the edge of a </a:t>
                      </a:r>
                      <a:endParaRPr lang="en-GB" dirty="0"/>
                    </a:p>
                    <a:p>
                      <a:r>
                        <a:rPr lang="en-GB" sz="1800" b="0" kern="1200" dirty="0">
                          <a:solidFill>
                            <a:schemeClr val="dk1"/>
                          </a:solidFill>
                          <a:effectLst/>
                          <a:latin typeface="+mn-lt"/>
                          <a:ea typeface="+mn-ea"/>
                          <a:cs typeface="+mn-cs"/>
                        </a:rPr>
                        <a:t>knife” (l. 25)</a:t>
                      </a:r>
                      <a:br>
                        <a:rPr lang="en-GB" sz="1800" b="0" kern="1200" dirty="0">
                          <a:solidFill>
                            <a:schemeClr val="dk1"/>
                          </a:solidFill>
                          <a:effectLst/>
                          <a:latin typeface="+mn-lt"/>
                          <a:ea typeface="+mn-ea"/>
                          <a:cs typeface="+mn-cs"/>
                        </a:rPr>
                      </a:br>
                      <a:endParaRPr lang="en-GB" dirty="0"/>
                    </a:p>
                    <a:p>
                      <a:endParaRPr lang="en-GB" noProof="0" dirty="0"/>
                    </a:p>
                  </a:txBody>
                  <a:tcPr/>
                </a:tc>
                <a:tc>
                  <a:txBody>
                    <a:bodyPr/>
                    <a:lstStyle/>
                    <a:p>
                      <a:pPr marL="285750" indent="-285750">
                        <a:buFont typeface="Wingdings" pitchFamily="2" charset="2"/>
                        <a:buChar char="à"/>
                      </a:pPr>
                      <a:r>
                        <a:rPr lang="en-GB" sz="1800" b="0" kern="1200" noProof="0" dirty="0">
                          <a:solidFill>
                            <a:schemeClr val="dk1"/>
                          </a:solidFill>
                          <a:effectLst/>
                          <a:latin typeface="+mn-lt"/>
                          <a:ea typeface="+mn-ea"/>
                          <a:cs typeface="+mn-cs"/>
                        </a:rPr>
                        <a:t>The image of Africa as “the soft underbelly of a world perched on the edge of a knife” </a:t>
                      </a:r>
                      <a:r>
                        <a:rPr lang="en-GB" sz="1800" b="1" kern="1200" noProof="0" dirty="0">
                          <a:solidFill>
                            <a:schemeClr val="dk1"/>
                          </a:solidFill>
                          <a:effectLst/>
                          <a:latin typeface="+mn-lt"/>
                          <a:ea typeface="+mn-ea"/>
                          <a:cs typeface="+mn-cs"/>
                        </a:rPr>
                        <a:t>references</a:t>
                      </a:r>
                      <a:r>
                        <a:rPr lang="en-GB" sz="1800" b="0" kern="1200" noProof="0" dirty="0">
                          <a:solidFill>
                            <a:schemeClr val="dk1"/>
                          </a:solidFill>
                          <a:effectLst/>
                          <a:latin typeface="+mn-lt"/>
                          <a:ea typeface="+mn-ea"/>
                          <a:cs typeface="+mn-cs"/>
                        </a:rPr>
                        <a:t> the colonial view of Africa as more animalistic and primitive, as the stomach is </a:t>
                      </a:r>
                      <a:r>
                        <a:rPr lang="en-GB" sz="1800" b="1" kern="1200" noProof="0" dirty="0">
                          <a:solidFill>
                            <a:schemeClr val="dk1"/>
                          </a:solidFill>
                          <a:effectLst/>
                          <a:latin typeface="+mn-lt"/>
                          <a:ea typeface="+mn-ea"/>
                          <a:cs typeface="+mn-cs"/>
                        </a:rPr>
                        <a:t>associated</a:t>
                      </a:r>
                      <a:r>
                        <a:rPr lang="en-GB" sz="1800" b="0" kern="1200" noProof="0" dirty="0">
                          <a:solidFill>
                            <a:schemeClr val="dk1"/>
                          </a:solidFill>
                          <a:effectLst/>
                          <a:latin typeface="+mn-lt"/>
                          <a:ea typeface="+mn-ea"/>
                          <a:cs typeface="+mn-cs"/>
                        </a:rPr>
                        <a:t> with eating, and therefore primal instincts and desires, as well as a weak spot for most animals.</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à"/>
                        <a:tabLst/>
                        <a:defRPr/>
                      </a:pPr>
                      <a:r>
                        <a:rPr lang="en-GB" sz="1800" b="0" kern="1200" noProof="0" dirty="0">
                          <a:solidFill>
                            <a:schemeClr val="dk1"/>
                          </a:solidFill>
                          <a:effectLst/>
                          <a:latin typeface="+mn-lt"/>
                          <a:ea typeface="+mn-ea"/>
                          <a:cs typeface="+mn-cs"/>
                        </a:rPr>
                        <a:t>The word “soft” </a:t>
                      </a:r>
                      <a:r>
                        <a:rPr lang="en-GB" sz="1800" b="1" kern="1200" noProof="0" dirty="0">
                          <a:solidFill>
                            <a:schemeClr val="dk1"/>
                          </a:solidFill>
                          <a:effectLst/>
                          <a:latin typeface="+mn-lt"/>
                          <a:ea typeface="+mn-ea"/>
                          <a:cs typeface="+mn-cs"/>
                        </a:rPr>
                        <a:t>highlights</a:t>
                      </a:r>
                      <a:r>
                        <a:rPr lang="en-GB" sz="1800" b="0" kern="1200" noProof="0" dirty="0">
                          <a:solidFill>
                            <a:schemeClr val="dk1"/>
                          </a:solidFill>
                          <a:effectLst/>
                          <a:latin typeface="+mn-lt"/>
                          <a:ea typeface="+mn-ea"/>
                          <a:cs typeface="+mn-cs"/>
                        </a:rPr>
                        <a:t> that Africans were seen as weaker and easier to control; the </a:t>
                      </a:r>
                      <a:r>
                        <a:rPr lang="en-GB" sz="1800" b="1" kern="1200" noProof="0" dirty="0">
                          <a:solidFill>
                            <a:schemeClr val="dk1"/>
                          </a:solidFill>
                          <a:effectLst/>
                          <a:latin typeface="+mn-lt"/>
                          <a:ea typeface="+mn-ea"/>
                          <a:cs typeface="+mn-cs"/>
                        </a:rPr>
                        <a:t>metaphor</a:t>
                      </a:r>
                      <a:r>
                        <a:rPr lang="en-GB" sz="1800" b="0" kern="1200" noProof="0" dirty="0">
                          <a:solidFill>
                            <a:schemeClr val="dk1"/>
                          </a:solidFill>
                          <a:effectLst/>
                          <a:latin typeface="+mn-lt"/>
                          <a:ea typeface="+mn-ea"/>
                          <a:cs typeface="+mn-cs"/>
                        </a:rPr>
                        <a:t> of the world perched on the edge of a knife suggests that in this </a:t>
                      </a:r>
                      <a:r>
                        <a:rPr lang="en-GB" sz="1800" b="1" kern="1200" noProof="0" dirty="0">
                          <a:solidFill>
                            <a:schemeClr val="dk1"/>
                          </a:solidFill>
                          <a:effectLst/>
                          <a:latin typeface="+mn-lt"/>
                          <a:ea typeface="+mn-ea"/>
                          <a:cs typeface="+mn-cs"/>
                        </a:rPr>
                        <a:t>image</a:t>
                      </a:r>
                      <a:r>
                        <a:rPr lang="en-GB" sz="1800" b="0" kern="1200" noProof="0" dirty="0">
                          <a:solidFill>
                            <a:schemeClr val="dk1"/>
                          </a:solidFill>
                          <a:effectLst/>
                          <a:latin typeface="+mn-lt"/>
                          <a:ea typeface="+mn-ea"/>
                          <a:cs typeface="+mn-cs"/>
                        </a:rPr>
                        <a:t>, the stomach would be the closest to the edge of the knife, and therefore the part which is injured first by things going wrong in the world (as can also be seen through climate change and global warming). </a:t>
                      </a:r>
                      <a:br>
                        <a:rPr lang="en-GB" sz="1800" b="0" kern="1200" noProof="0" dirty="0">
                          <a:solidFill>
                            <a:schemeClr val="dk1"/>
                          </a:solidFill>
                          <a:effectLst/>
                          <a:latin typeface="+mn-lt"/>
                          <a:ea typeface="+mn-ea"/>
                          <a:cs typeface="+mn-cs"/>
                        </a:rPr>
                      </a:br>
                      <a:r>
                        <a:rPr lang="en-GB" sz="1800" b="0" kern="1200" noProof="0" dirty="0">
                          <a:solidFill>
                            <a:schemeClr val="dk1"/>
                          </a:solidFill>
                          <a:effectLst/>
                          <a:latin typeface="+mn-lt"/>
                          <a:ea typeface="+mn-ea"/>
                          <a:cs typeface="+mn-cs"/>
                        </a:rPr>
                        <a:t/>
                      </a:r>
                      <a:br>
                        <a:rPr lang="en-GB" sz="1800" b="0" kern="1200" noProof="0" dirty="0">
                          <a:solidFill>
                            <a:schemeClr val="dk1"/>
                          </a:solidFill>
                          <a:effectLst/>
                          <a:latin typeface="+mn-lt"/>
                          <a:ea typeface="+mn-ea"/>
                          <a:cs typeface="+mn-cs"/>
                        </a:rPr>
                      </a:br>
                      <a:r>
                        <a:rPr lang="en-GB" sz="1800" b="0" kern="1200" noProof="0" dirty="0">
                          <a:solidFill>
                            <a:schemeClr val="dk1"/>
                          </a:solidFill>
                          <a:effectLst/>
                          <a:latin typeface="+mn-lt"/>
                          <a:ea typeface="+mn-ea"/>
                          <a:cs typeface="+mn-cs"/>
                        </a:rPr>
                        <a:t>Therefore, </a:t>
                      </a:r>
                      <a:r>
                        <a:rPr lang="en-GB" sz="1800" b="1" kern="1200" noProof="0" dirty="0">
                          <a:solidFill>
                            <a:schemeClr val="dk1"/>
                          </a:solidFill>
                          <a:effectLst/>
                          <a:latin typeface="+mn-lt"/>
                          <a:ea typeface="+mn-ea"/>
                          <a:cs typeface="+mn-cs"/>
                        </a:rPr>
                        <a:t>these lines suggest </a:t>
                      </a:r>
                      <a:r>
                        <a:rPr lang="en-GB" sz="1800" b="0" kern="1200" noProof="0" dirty="0">
                          <a:solidFill>
                            <a:schemeClr val="dk1"/>
                          </a:solidFill>
                          <a:effectLst/>
                          <a:latin typeface="+mn-lt"/>
                          <a:ea typeface="+mn-ea"/>
                          <a:cs typeface="+mn-cs"/>
                        </a:rPr>
                        <a:t>that despite everything that colonialism has done to try and remove the power and rights of Africans, later generations (“children”) are reclaiming/taking this power back for themselves (“and be something more”), they are telling their own stories and histories for themselves. </a:t>
                      </a:r>
                      <a:endParaRPr lang="en-GB" noProof="0" dirty="0"/>
                    </a:p>
                  </a:txBody>
                  <a:tcPr/>
                </a:tc>
                <a:extLst>
                  <a:ext uri="{0D108BD9-81ED-4DB2-BD59-A6C34878D82A}">
                    <a16:rowId xmlns:a16="http://schemas.microsoft.com/office/drawing/2014/main" xmlns="" val="3606581174"/>
                  </a:ext>
                </a:extLst>
              </a:tr>
            </a:tbl>
          </a:graphicData>
        </a:graphic>
      </p:graphicFrame>
    </p:spTree>
    <p:extLst>
      <p:ext uri="{BB962C8B-B14F-4D97-AF65-F5344CB8AC3E}">
        <p14:creationId xmlns:p14="http://schemas.microsoft.com/office/powerpoint/2010/main" val="26180744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xmlns="" id="{549D4461-847B-735E-047F-E90C87D47A67}"/>
              </a:ext>
            </a:extLst>
          </p:cNvPr>
          <p:cNvSpPr txBox="1">
            <a:spLocks/>
          </p:cNvSpPr>
          <p:nvPr/>
        </p:nvSpPr>
        <p:spPr>
          <a:xfrm>
            <a:off x="838200" y="0"/>
            <a:ext cx="10334130" cy="60960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000" u="sng" dirty="0"/>
              <a:t>Solutions to the analysis questions about the poem</a:t>
            </a:r>
          </a:p>
        </p:txBody>
      </p:sp>
      <p:graphicFrame>
        <p:nvGraphicFramePr>
          <p:cNvPr id="3" name="Tabelle 8">
            <a:extLst>
              <a:ext uri="{FF2B5EF4-FFF2-40B4-BE49-F238E27FC236}">
                <a16:creationId xmlns:a16="http://schemas.microsoft.com/office/drawing/2014/main" xmlns="" id="{3B8D1331-B7C9-16EF-EE3C-7E9CB7DE21FF}"/>
              </a:ext>
            </a:extLst>
          </p:cNvPr>
          <p:cNvGraphicFramePr>
            <a:graphicFrameLocks noGrp="1"/>
          </p:cNvGraphicFramePr>
          <p:nvPr>
            <p:extLst>
              <p:ext uri="{D42A27DB-BD31-4B8C-83A1-F6EECF244321}">
                <p14:modId xmlns:p14="http://schemas.microsoft.com/office/powerpoint/2010/main" val="2719277577"/>
              </p:ext>
            </p:extLst>
          </p:nvPr>
        </p:nvGraphicFramePr>
        <p:xfrm>
          <a:off x="838200" y="548640"/>
          <a:ext cx="10844463" cy="630936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xmlns="" val="3077338424"/>
                    </a:ext>
                  </a:extLst>
                </a:gridCol>
                <a:gridCol w="2598821">
                  <a:extLst>
                    <a:ext uri="{9D8B030D-6E8A-4147-A177-3AD203B41FA5}">
                      <a16:colId xmlns:a16="http://schemas.microsoft.com/office/drawing/2014/main" xmlns="" val="1241251626"/>
                    </a:ext>
                  </a:extLst>
                </a:gridCol>
                <a:gridCol w="7483642">
                  <a:extLst>
                    <a:ext uri="{9D8B030D-6E8A-4147-A177-3AD203B41FA5}">
                      <a16:colId xmlns:a16="http://schemas.microsoft.com/office/drawing/2014/main" xmlns="" val="1522059864"/>
                    </a:ext>
                  </a:extLst>
                </a:gridCol>
              </a:tblGrid>
              <a:tr h="297773">
                <a:tc>
                  <a:txBody>
                    <a:bodyPr/>
                    <a:lstStyle/>
                    <a:p>
                      <a:r>
                        <a:rPr lang="en-GB" noProof="0"/>
                        <a:t>lines</a:t>
                      </a:r>
                    </a:p>
                  </a:txBody>
                  <a:tcPr/>
                </a:tc>
                <a:tc>
                  <a:txBody>
                    <a:bodyPr/>
                    <a:lstStyle/>
                    <a:p>
                      <a:r>
                        <a:rPr lang="en-GB" noProof="0" dirty="0"/>
                        <a:t>poetic/stylistic device</a:t>
                      </a:r>
                    </a:p>
                  </a:txBody>
                  <a:tcPr/>
                </a:tc>
                <a:tc>
                  <a:txBody>
                    <a:bodyPr/>
                    <a:lstStyle/>
                    <a:p>
                      <a:r>
                        <a:rPr lang="en-GB" noProof="0"/>
                        <a:t>meaning</a:t>
                      </a:r>
                    </a:p>
                  </a:txBody>
                  <a:tcPr/>
                </a:tc>
                <a:extLst>
                  <a:ext uri="{0D108BD9-81ED-4DB2-BD59-A6C34878D82A}">
                    <a16:rowId xmlns:a16="http://schemas.microsoft.com/office/drawing/2014/main" xmlns="" val="3892316502"/>
                  </a:ext>
                </a:extLst>
              </a:tr>
              <a:tr h="418090">
                <a:tc rowSpan="2">
                  <a:txBody>
                    <a:bodyPr/>
                    <a:lstStyle/>
                    <a:p>
                      <a:r>
                        <a:rPr lang="en-GB" noProof="0" dirty="0"/>
                        <a:t>34-36</a:t>
                      </a:r>
                    </a:p>
                  </a:txBody>
                  <a:tcPr/>
                </a:tc>
                <a:tc>
                  <a:txBody>
                    <a:bodyPr/>
                    <a:lstStyle/>
                    <a:p>
                      <a:r>
                        <a:rPr lang="en-GB" sz="1800" b="1" kern="1200" noProof="0">
                          <a:solidFill>
                            <a:schemeClr val="dk1"/>
                          </a:solidFill>
                          <a:effectLst/>
                          <a:latin typeface="+mn-lt"/>
                          <a:ea typeface="+mn-ea"/>
                          <a:cs typeface="+mn-cs"/>
                        </a:rPr>
                        <a:t>personification</a:t>
                      </a:r>
                      <a:r>
                        <a:rPr lang="en-GB" sz="1800" kern="1200" noProof="0">
                          <a:solidFill>
                            <a:schemeClr val="dk1"/>
                          </a:solidFill>
                          <a:effectLst/>
                          <a:latin typeface="+mn-lt"/>
                          <a:ea typeface="+mn-ea"/>
                          <a:cs typeface="+mn-cs"/>
                        </a:rPr>
                        <a:t> </a:t>
                      </a:r>
                      <a:r>
                        <a:rPr lang="en-GB" sz="1800" b="0" kern="1200" noProof="0">
                          <a:solidFill>
                            <a:schemeClr val="dk1"/>
                          </a:solidFill>
                          <a:effectLst/>
                          <a:latin typeface="+mn-lt"/>
                          <a:ea typeface="+mn-ea"/>
                          <a:cs typeface="+mn-cs"/>
                        </a:rPr>
                        <a:t>of the pens as instruments/tools of (magic) power</a:t>
                      </a:r>
                      <a:br>
                        <a:rPr lang="en-GB" sz="1800" b="0" kern="1200" noProof="0">
                          <a:solidFill>
                            <a:schemeClr val="dk1"/>
                          </a:solidFill>
                          <a:effectLst/>
                          <a:latin typeface="+mn-lt"/>
                          <a:ea typeface="+mn-ea"/>
                          <a:cs typeface="+mn-cs"/>
                        </a:rPr>
                      </a:br>
                      <a:endParaRPr lang="en-GB" noProof="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noProof="0">
                          <a:solidFill>
                            <a:schemeClr val="dk1"/>
                          </a:solidFill>
                          <a:effectLst/>
                          <a:latin typeface="+mn-lt"/>
                          <a:ea typeface="+mn-ea"/>
                          <a:cs typeface="+mn-cs"/>
                        </a:rPr>
                        <a:t>figurative language </a:t>
                      </a:r>
                      <a:r>
                        <a:rPr lang="en-GB" sz="1800" b="0" kern="1200" noProof="0">
                          <a:solidFill>
                            <a:schemeClr val="dk1"/>
                          </a:solidFill>
                          <a:effectLst/>
                          <a:latin typeface="+mn-lt"/>
                          <a:ea typeface="+mn-ea"/>
                          <a:cs typeface="+mn-cs"/>
                        </a:rPr>
                        <a:t>of the memories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kern="1200" noProof="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noProof="0">
                          <a:solidFill>
                            <a:schemeClr val="dk1"/>
                          </a:solidFill>
                          <a:effectLst/>
                          <a:latin typeface="+mn-lt"/>
                          <a:ea typeface="+mn-ea"/>
                          <a:cs typeface="+mn-cs"/>
                        </a:rPr>
                        <a:t>semantic field </a:t>
                      </a:r>
                      <a:r>
                        <a:rPr lang="en-GB" sz="1800" b="0" kern="1200" noProof="0">
                          <a:solidFill>
                            <a:schemeClr val="dk1"/>
                          </a:solidFill>
                          <a:effectLst/>
                          <a:latin typeface="+mn-lt"/>
                          <a:ea typeface="+mn-ea"/>
                          <a:cs typeface="+mn-cs"/>
                        </a:rPr>
                        <a:t>of magic (“conjure”, “ancient wisdom”)</a:t>
                      </a:r>
                      <a:endParaRPr lang="en-GB" noProof="0"/>
                    </a:p>
                  </a:txBody>
                  <a:tcPr/>
                </a:tc>
                <a:tc>
                  <a:txBody>
                    <a:bodyPr/>
                    <a:lstStyle/>
                    <a:p>
                      <a:r>
                        <a:rPr lang="en-GB" sz="1800" b="1" kern="1200" noProof="0" dirty="0">
                          <a:solidFill>
                            <a:schemeClr val="dk1"/>
                          </a:solidFill>
                          <a:effectLst/>
                          <a:latin typeface="+mn-lt"/>
                          <a:ea typeface="+mn-ea"/>
                          <a:cs typeface="+mn-cs"/>
                        </a:rPr>
                        <a:t>→ </a:t>
                      </a:r>
                      <a:r>
                        <a:rPr lang="en-GB" sz="1800" b="0" kern="1200" noProof="0" dirty="0">
                          <a:solidFill>
                            <a:schemeClr val="dk1"/>
                          </a:solidFill>
                          <a:effectLst/>
                          <a:latin typeface="+mn-lt"/>
                          <a:ea typeface="+mn-ea"/>
                          <a:cs typeface="+mn-cs"/>
                        </a:rPr>
                        <a:t>The </a:t>
                      </a:r>
                      <a:r>
                        <a:rPr lang="en-GB" sz="1800" b="1" kern="1200" noProof="0" dirty="0">
                          <a:solidFill>
                            <a:schemeClr val="dk1"/>
                          </a:solidFill>
                          <a:effectLst/>
                          <a:latin typeface="+mn-lt"/>
                          <a:ea typeface="+mn-ea"/>
                          <a:cs typeface="+mn-cs"/>
                        </a:rPr>
                        <a:t>image</a:t>
                      </a:r>
                      <a:r>
                        <a:rPr lang="en-GB" sz="1800" b="0" kern="1200" noProof="0" dirty="0">
                          <a:solidFill>
                            <a:schemeClr val="dk1"/>
                          </a:solidFill>
                          <a:effectLst/>
                          <a:latin typeface="+mn-lt"/>
                          <a:ea typeface="+mn-ea"/>
                          <a:cs typeface="+mn-cs"/>
                        </a:rPr>
                        <a:t> of pens as wizards/tools with magic powers </a:t>
                      </a:r>
                      <a:r>
                        <a:rPr lang="en-GB" sz="1800" b="1" kern="1200" noProof="0" dirty="0">
                          <a:solidFill>
                            <a:schemeClr val="dk1"/>
                          </a:solidFill>
                          <a:effectLst/>
                          <a:latin typeface="+mn-lt"/>
                          <a:ea typeface="+mn-ea"/>
                          <a:cs typeface="+mn-cs"/>
                        </a:rPr>
                        <a:t>portrays</a:t>
                      </a:r>
                      <a:r>
                        <a:rPr lang="en-GB" sz="1800" b="0" kern="1200" noProof="0" dirty="0">
                          <a:solidFill>
                            <a:schemeClr val="dk1"/>
                          </a:solidFill>
                          <a:effectLst/>
                          <a:latin typeface="+mn-lt"/>
                          <a:ea typeface="+mn-ea"/>
                          <a:cs typeface="+mn-cs"/>
                        </a:rPr>
                        <a:t> language and knowledge as powerful, by personifying “pens” and stating that they have the power to “excavate memories”.</a:t>
                      </a:r>
                      <a:br>
                        <a:rPr lang="en-GB" sz="1800" b="0" kern="1200" noProof="0" dirty="0">
                          <a:solidFill>
                            <a:schemeClr val="dk1"/>
                          </a:solidFill>
                          <a:effectLst/>
                          <a:latin typeface="+mn-lt"/>
                          <a:ea typeface="+mn-ea"/>
                          <a:cs typeface="+mn-cs"/>
                        </a:rPr>
                      </a:br>
                      <a:r>
                        <a:rPr lang="en-GB" sz="1800" b="1" kern="1200" noProof="0" dirty="0">
                          <a:solidFill>
                            <a:schemeClr val="dk1"/>
                          </a:solidFill>
                          <a:effectLst/>
                          <a:latin typeface="+mn-lt"/>
                          <a:ea typeface="+mn-ea"/>
                          <a:cs typeface="+mn-cs"/>
                        </a:rPr>
                        <a:t>→ </a:t>
                      </a:r>
                      <a:r>
                        <a:rPr lang="en-GB" sz="1800" b="0" kern="1200" noProof="0" dirty="0">
                          <a:solidFill>
                            <a:schemeClr val="dk1"/>
                          </a:solidFill>
                          <a:effectLst/>
                          <a:latin typeface="+mn-lt"/>
                          <a:ea typeface="+mn-ea"/>
                          <a:cs typeface="+mn-cs"/>
                        </a:rPr>
                        <a:t>The </a:t>
                      </a:r>
                      <a:r>
                        <a:rPr lang="en-GB" sz="1800" b="1" kern="1200" noProof="0" dirty="0">
                          <a:solidFill>
                            <a:schemeClr val="dk1"/>
                          </a:solidFill>
                          <a:effectLst/>
                          <a:latin typeface="+mn-lt"/>
                          <a:ea typeface="+mn-ea"/>
                          <a:cs typeface="+mn-cs"/>
                        </a:rPr>
                        <a:t>image/figurative language </a:t>
                      </a:r>
                      <a:r>
                        <a:rPr lang="en-GB" sz="1800" b="0" kern="1200" noProof="0" dirty="0">
                          <a:solidFill>
                            <a:schemeClr val="dk1"/>
                          </a:solidFill>
                          <a:effectLst/>
                          <a:latin typeface="+mn-lt"/>
                          <a:ea typeface="+mn-ea"/>
                          <a:cs typeface="+mn-cs"/>
                        </a:rPr>
                        <a:t>of the memories also turns memories into </a:t>
                      </a:r>
                      <a:endParaRPr lang="en-GB" noProof="0" dirty="0"/>
                    </a:p>
                    <a:p>
                      <a:r>
                        <a:rPr lang="en-GB" sz="1800" b="0" kern="1200" noProof="0" dirty="0">
                          <a:solidFill>
                            <a:schemeClr val="dk1"/>
                          </a:solidFill>
                          <a:effectLst/>
                          <a:latin typeface="+mn-lt"/>
                          <a:ea typeface="+mn-ea"/>
                          <a:cs typeface="+mn-cs"/>
                        </a:rPr>
                        <a:t>tangible objects, presenting the discovery of memories and stories in the same form as the discovery of historical artefacts. </a:t>
                      </a:r>
                    </a:p>
                    <a:p>
                      <a:r>
                        <a:rPr lang="en-GB" sz="1800" b="0" kern="1200" noProof="0" dirty="0">
                          <a:solidFill>
                            <a:schemeClr val="dk1"/>
                          </a:solidFill>
                          <a:effectLst/>
                          <a:latin typeface="+mn-lt"/>
                          <a:ea typeface="+mn-ea"/>
                          <a:cs typeface="+mn-cs"/>
                          <a:sym typeface="Wingdings" pitchFamily="2" charset="2"/>
                        </a:rPr>
                        <a:t> </a:t>
                      </a:r>
                      <a:r>
                        <a:rPr lang="en-GB" sz="1800" b="0" kern="1200" noProof="0" dirty="0">
                          <a:solidFill>
                            <a:schemeClr val="dk1"/>
                          </a:solidFill>
                          <a:effectLst/>
                          <a:latin typeface="+mn-lt"/>
                          <a:ea typeface="+mn-ea"/>
                          <a:cs typeface="+mn-cs"/>
                        </a:rPr>
                        <a:t>The magic </a:t>
                      </a:r>
                      <a:r>
                        <a:rPr lang="en-GB" sz="1800" b="1" kern="1200" noProof="0" dirty="0">
                          <a:solidFill>
                            <a:schemeClr val="dk1"/>
                          </a:solidFill>
                          <a:effectLst/>
                          <a:latin typeface="+mn-lt"/>
                          <a:ea typeface="+mn-ea"/>
                          <a:cs typeface="+mn-cs"/>
                        </a:rPr>
                        <a:t>imagery references </a:t>
                      </a:r>
                      <a:r>
                        <a:rPr lang="en-GB" sz="1800" b="0" kern="1200" noProof="0" dirty="0">
                          <a:solidFill>
                            <a:schemeClr val="dk1"/>
                          </a:solidFill>
                          <a:effectLst/>
                          <a:latin typeface="+mn-lt"/>
                          <a:ea typeface="+mn-ea"/>
                          <a:cs typeface="+mn-cs"/>
                        </a:rPr>
                        <a:t>traditional tribal rituals and beliefs in tribal gods, which were condemned by colonial powers as ‘black magic’; instead, here this is seen as “wisdom”, giving it </a:t>
                      </a:r>
                      <a:r>
                        <a:rPr lang="en-GB" sz="1800" b="1" kern="1200" noProof="0" dirty="0">
                          <a:solidFill>
                            <a:schemeClr val="dk1"/>
                          </a:solidFill>
                          <a:effectLst/>
                          <a:latin typeface="+mn-lt"/>
                          <a:ea typeface="+mn-ea"/>
                          <a:cs typeface="+mn-cs"/>
                        </a:rPr>
                        <a:t>positive connotations</a:t>
                      </a:r>
                      <a:r>
                        <a:rPr lang="en-GB" sz="1800" b="0" kern="1200" noProof="0" dirty="0">
                          <a:solidFill>
                            <a:schemeClr val="dk1"/>
                          </a:solidFill>
                          <a:effectLst/>
                          <a:latin typeface="+mn-lt"/>
                          <a:ea typeface="+mn-ea"/>
                          <a:cs typeface="+mn-cs"/>
                        </a:rPr>
                        <a:t>. </a:t>
                      </a:r>
                      <a:endParaRPr lang="en-GB" noProof="0" dirty="0">
                        <a:effectLst/>
                      </a:endParaRPr>
                    </a:p>
                  </a:txBody>
                  <a:tcPr/>
                </a:tc>
                <a:extLst>
                  <a:ext uri="{0D108BD9-81ED-4DB2-BD59-A6C34878D82A}">
                    <a16:rowId xmlns:a16="http://schemas.microsoft.com/office/drawing/2014/main" xmlns="" val="3606581174"/>
                  </a:ext>
                </a:extLst>
              </a:tr>
              <a:tr h="1835587">
                <a:tc vMerge="1">
                  <a:txBody>
                    <a:bodyPr/>
                    <a:lstStyle/>
                    <a:p>
                      <a:endParaRPr lang="en-GB"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noProof="0" dirty="0">
                          <a:solidFill>
                            <a:schemeClr val="dk1"/>
                          </a:solidFill>
                          <a:effectLst/>
                          <a:latin typeface="+mn-lt"/>
                          <a:ea typeface="+mn-ea"/>
                          <a:cs typeface="+mn-cs"/>
                        </a:rPr>
                        <a:t>play on words/contrast </a:t>
                      </a:r>
                      <a:r>
                        <a:rPr lang="en-GB" sz="1800" b="0" kern="1200" noProof="0" dirty="0">
                          <a:solidFill>
                            <a:schemeClr val="dk1"/>
                          </a:solidFill>
                          <a:effectLst/>
                          <a:latin typeface="+mn-lt"/>
                          <a:ea typeface="+mn-ea"/>
                          <a:cs typeface="+mn-cs"/>
                        </a:rPr>
                        <a:t>of “civilisations” vs. “barbarians”</a:t>
                      </a:r>
                      <a:br>
                        <a:rPr lang="en-GB" sz="1800" b="0" kern="1200" noProof="0" dirty="0">
                          <a:solidFill>
                            <a:schemeClr val="dk1"/>
                          </a:solidFill>
                          <a:effectLst/>
                          <a:latin typeface="+mn-lt"/>
                          <a:ea typeface="+mn-ea"/>
                          <a:cs typeface="+mn-cs"/>
                        </a:rPr>
                      </a:br>
                      <a:r>
                        <a:rPr lang="en-GB" sz="1800" b="0" kern="1200" noProof="0" dirty="0">
                          <a:solidFill>
                            <a:schemeClr val="dk1"/>
                          </a:solidFill>
                          <a:effectLst/>
                          <a:latin typeface="+mn-lt"/>
                          <a:ea typeface="+mn-ea"/>
                          <a:cs typeface="+mn-cs"/>
                        </a:rPr>
                        <a:t/>
                      </a:r>
                      <a:br>
                        <a:rPr lang="en-GB" sz="1800" b="0" kern="1200" noProof="0" dirty="0">
                          <a:solidFill>
                            <a:schemeClr val="dk1"/>
                          </a:solidFill>
                          <a:effectLst/>
                          <a:latin typeface="+mn-lt"/>
                          <a:ea typeface="+mn-ea"/>
                          <a:cs typeface="+mn-cs"/>
                        </a:rPr>
                      </a:br>
                      <a:r>
                        <a:rPr lang="en-GB" sz="1800" b="1" kern="1200" noProof="0" dirty="0">
                          <a:solidFill>
                            <a:schemeClr val="dk1"/>
                          </a:solidFill>
                          <a:effectLst/>
                          <a:latin typeface="+mn-lt"/>
                          <a:ea typeface="+mn-ea"/>
                          <a:cs typeface="+mn-cs"/>
                        </a:rPr>
                        <a:t>metaphor </a:t>
                      </a:r>
                      <a:r>
                        <a:rPr lang="en-GB" sz="1800" b="0" kern="1200" noProof="0" dirty="0">
                          <a:solidFill>
                            <a:schemeClr val="dk1"/>
                          </a:solidFill>
                          <a:effectLst/>
                          <a:latin typeface="+mn-lt"/>
                          <a:ea typeface="+mn-ea"/>
                          <a:cs typeface="+mn-cs"/>
                        </a:rPr>
                        <a:t>of Africa as a house (“barged through the doors”)</a:t>
                      </a:r>
                      <a:endParaRPr lang="en-GB" noProof="0" dirty="0"/>
                    </a:p>
                  </a:txBody>
                  <a:tcPr/>
                </a:tc>
                <a:tc>
                  <a:txBody>
                    <a:bodyPr/>
                    <a:lstStyle/>
                    <a:p>
                      <a:r>
                        <a:rPr lang="en-GB" sz="1800" b="0" kern="1200" noProof="0" dirty="0">
                          <a:solidFill>
                            <a:schemeClr val="dk1"/>
                          </a:solidFill>
                          <a:effectLst/>
                          <a:latin typeface="+mn-lt"/>
                          <a:ea typeface="+mn-ea"/>
                          <a:cs typeface="+mn-cs"/>
                          <a:sym typeface="Wingdings" pitchFamily="2" charset="2"/>
                        </a:rPr>
                        <a:t> </a:t>
                      </a:r>
                      <a:r>
                        <a:rPr lang="en-GB" sz="1800" b="0" kern="1200" noProof="0" dirty="0">
                          <a:solidFill>
                            <a:schemeClr val="dk1"/>
                          </a:solidFill>
                          <a:effectLst/>
                          <a:latin typeface="+mn-lt"/>
                          <a:ea typeface="+mn-ea"/>
                          <a:cs typeface="+mn-cs"/>
                        </a:rPr>
                        <a:t>The </a:t>
                      </a:r>
                      <a:r>
                        <a:rPr lang="en-GB" sz="1800" b="1" kern="1200" noProof="0" dirty="0">
                          <a:solidFill>
                            <a:schemeClr val="dk1"/>
                          </a:solidFill>
                          <a:effectLst/>
                          <a:latin typeface="+mn-lt"/>
                          <a:ea typeface="+mn-ea"/>
                          <a:cs typeface="+mn-cs"/>
                        </a:rPr>
                        <a:t>voice of the poem </a:t>
                      </a:r>
                      <a:r>
                        <a:rPr lang="en-GB" sz="1800" b="0" kern="1200" noProof="0" dirty="0">
                          <a:solidFill>
                            <a:schemeClr val="dk1"/>
                          </a:solidFill>
                          <a:effectLst/>
                          <a:latin typeface="+mn-lt"/>
                          <a:ea typeface="+mn-ea"/>
                          <a:cs typeface="+mn-cs"/>
                        </a:rPr>
                        <a:t>reverses the labels of “civilization” and “barbarians”, as colonisers used to refer to Africa and its peoples as uncivilised and barbarian; instead here these terms are used for the destructive actions of the colonisers, while the poem </a:t>
                      </a:r>
                      <a:r>
                        <a:rPr lang="en-GB" sz="1800" b="1" kern="1200" noProof="0" dirty="0">
                          <a:solidFill>
                            <a:schemeClr val="dk1"/>
                          </a:solidFill>
                          <a:effectLst/>
                          <a:latin typeface="+mn-lt"/>
                          <a:ea typeface="+mn-ea"/>
                          <a:cs typeface="+mn-cs"/>
                        </a:rPr>
                        <a:t>highlights</a:t>
                      </a:r>
                      <a:r>
                        <a:rPr lang="en-GB" sz="1800" b="0" kern="1200" noProof="0" dirty="0">
                          <a:solidFill>
                            <a:schemeClr val="dk1"/>
                          </a:solidFill>
                          <a:effectLst/>
                          <a:latin typeface="+mn-lt"/>
                          <a:ea typeface="+mn-ea"/>
                          <a:cs typeface="+mn-cs"/>
                        </a:rPr>
                        <a:t> that Africa had its own civilisations pre-colonization. </a:t>
                      </a:r>
                      <a:endParaRPr lang="en-GB" noProof="0" dirty="0">
                        <a:effectLst/>
                      </a:endParaRPr>
                    </a:p>
                    <a:p>
                      <a:r>
                        <a:rPr lang="en-GB" sz="1800" b="1" kern="1200" noProof="0" dirty="0">
                          <a:solidFill>
                            <a:schemeClr val="dk1"/>
                          </a:solidFill>
                          <a:effectLst/>
                          <a:latin typeface="+mn-lt"/>
                          <a:ea typeface="+mn-ea"/>
                          <a:cs typeface="+mn-cs"/>
                        </a:rPr>
                        <a:t>→  </a:t>
                      </a:r>
                      <a:r>
                        <a:rPr lang="en-GB" sz="1800" b="0" kern="1200" noProof="0" dirty="0">
                          <a:solidFill>
                            <a:schemeClr val="dk1"/>
                          </a:solidFill>
                          <a:effectLst/>
                          <a:latin typeface="+mn-lt"/>
                          <a:ea typeface="+mn-ea"/>
                          <a:cs typeface="+mn-cs"/>
                        </a:rPr>
                        <a:t>The </a:t>
                      </a:r>
                      <a:r>
                        <a:rPr lang="en-GB" sz="1800" b="1" kern="1200" noProof="0" dirty="0">
                          <a:solidFill>
                            <a:schemeClr val="dk1"/>
                          </a:solidFill>
                          <a:effectLst/>
                          <a:latin typeface="+mn-lt"/>
                          <a:ea typeface="+mn-ea"/>
                          <a:cs typeface="+mn-cs"/>
                        </a:rPr>
                        <a:t>metaphor</a:t>
                      </a:r>
                      <a:r>
                        <a:rPr lang="en-GB" sz="1800" b="0" kern="1200" noProof="0" dirty="0">
                          <a:solidFill>
                            <a:schemeClr val="dk1"/>
                          </a:solidFill>
                          <a:effectLst/>
                          <a:latin typeface="+mn-lt"/>
                          <a:ea typeface="+mn-ea"/>
                          <a:cs typeface="+mn-cs"/>
                        </a:rPr>
                        <a:t> of Africa as a house </a:t>
                      </a:r>
                      <a:r>
                        <a:rPr lang="en-GB" sz="1800" b="1" kern="1200" noProof="0" dirty="0">
                          <a:solidFill>
                            <a:schemeClr val="dk1"/>
                          </a:solidFill>
                          <a:effectLst/>
                          <a:latin typeface="+mn-lt"/>
                          <a:ea typeface="+mn-ea"/>
                          <a:cs typeface="+mn-cs"/>
                        </a:rPr>
                        <a:t>depicts</a:t>
                      </a:r>
                      <a:r>
                        <a:rPr lang="en-GB" sz="1800" b="0" kern="1200" noProof="0" dirty="0">
                          <a:solidFill>
                            <a:schemeClr val="dk1"/>
                          </a:solidFill>
                          <a:effectLst/>
                          <a:latin typeface="+mn-lt"/>
                          <a:ea typeface="+mn-ea"/>
                          <a:cs typeface="+mn-cs"/>
                        </a:rPr>
                        <a:t> the colonisers as unwanted guests barging through the doors of their home, e.g. barbarians.</a:t>
                      </a:r>
                      <a:br>
                        <a:rPr lang="en-GB" sz="1800" b="0" kern="1200" noProof="0" dirty="0">
                          <a:solidFill>
                            <a:schemeClr val="dk1"/>
                          </a:solidFill>
                          <a:effectLst/>
                          <a:latin typeface="+mn-lt"/>
                          <a:ea typeface="+mn-ea"/>
                          <a:cs typeface="+mn-cs"/>
                        </a:rPr>
                      </a:br>
                      <a:endParaRPr lang="en-GB" noProof="0" dirty="0">
                        <a:effectLst/>
                      </a:endParaRPr>
                    </a:p>
                  </a:txBody>
                  <a:tcPr/>
                </a:tc>
                <a:extLst>
                  <a:ext uri="{0D108BD9-81ED-4DB2-BD59-A6C34878D82A}">
                    <a16:rowId xmlns:a16="http://schemas.microsoft.com/office/drawing/2014/main" xmlns="" val="455092856"/>
                  </a:ext>
                </a:extLst>
              </a:tr>
            </a:tbl>
          </a:graphicData>
        </a:graphic>
      </p:graphicFrame>
    </p:spTree>
    <p:extLst>
      <p:ext uri="{BB962C8B-B14F-4D97-AF65-F5344CB8AC3E}">
        <p14:creationId xmlns:p14="http://schemas.microsoft.com/office/powerpoint/2010/main" val="7291364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26F92AF-4E90-0B85-9D46-877075D169C8}"/>
              </a:ext>
            </a:extLst>
          </p:cNvPr>
          <p:cNvSpPr>
            <a:spLocks noGrp="1"/>
          </p:cNvSpPr>
          <p:nvPr>
            <p:ph type="title"/>
          </p:nvPr>
        </p:nvSpPr>
        <p:spPr>
          <a:xfrm>
            <a:off x="1640156" y="641976"/>
            <a:ext cx="10334130" cy="609604"/>
          </a:xfrm>
        </p:spPr>
        <p:txBody>
          <a:bodyPr>
            <a:normAutofit/>
          </a:bodyPr>
          <a:lstStyle/>
          <a:p>
            <a:r>
              <a:rPr lang="en-GB" sz="3200" u="sng" dirty="0"/>
              <a:t>Lesson 9: The Fight for your own Narrative</a:t>
            </a:r>
          </a:p>
        </p:txBody>
      </p:sp>
      <p:sp>
        <p:nvSpPr>
          <p:cNvPr id="3" name="Inhaltsplatzhalter 2">
            <a:extLst>
              <a:ext uri="{FF2B5EF4-FFF2-40B4-BE49-F238E27FC236}">
                <a16:creationId xmlns:a16="http://schemas.microsoft.com/office/drawing/2014/main" xmlns="" id="{CC6043E4-D0DB-9D1F-E8A2-C35550BA9B6A}"/>
              </a:ext>
            </a:extLst>
          </p:cNvPr>
          <p:cNvSpPr>
            <a:spLocks noGrp="1"/>
          </p:cNvSpPr>
          <p:nvPr>
            <p:ph idx="1"/>
          </p:nvPr>
        </p:nvSpPr>
        <p:spPr>
          <a:xfrm>
            <a:off x="928957" y="1393370"/>
            <a:ext cx="11045329" cy="4822653"/>
          </a:xfrm>
        </p:spPr>
        <p:txBody>
          <a:bodyPr>
            <a:normAutofit/>
          </a:bodyPr>
          <a:lstStyle/>
          <a:p>
            <a:r>
              <a:rPr lang="en-GB" sz="2800" dirty="0">
                <a:solidFill>
                  <a:srgbClr val="161616"/>
                </a:solidFill>
                <a:effectLst/>
                <a:latin typeface="Gill Sans MT" panose="020B0502020104020203" pitchFamily="34" charset="77"/>
              </a:rPr>
              <a:t>Channel 4 News: Nigeria’s battle to reclaim looted Benin Bronzes</a:t>
            </a:r>
            <a:endParaRPr lang="en-GB" sz="2800" i="1" dirty="0">
              <a:solidFill>
                <a:srgbClr val="161616"/>
              </a:solidFill>
              <a:effectLst/>
              <a:latin typeface="Gill Sans MT" panose="020B0502020104020203" pitchFamily="34" charset="77"/>
            </a:endParaRPr>
          </a:p>
          <a:p>
            <a:pPr marL="0" indent="0">
              <a:buNone/>
            </a:pPr>
            <a:r>
              <a:rPr lang="en-GB" sz="2800" dirty="0">
                <a:solidFill>
                  <a:srgbClr val="161616"/>
                </a:solidFill>
                <a:effectLst/>
                <a:latin typeface="Gill Sans MT" panose="020B0502020104020203" pitchFamily="34" charset="77"/>
                <a:hlinkClick r:id="rId3"/>
              </a:rPr>
              <a:t>https://www.youtube.com/watch?v=BFbEU6pDlVw</a:t>
            </a:r>
            <a:endParaRPr lang="en-GB" sz="2800" dirty="0">
              <a:solidFill>
                <a:srgbClr val="161616"/>
              </a:solidFill>
              <a:effectLst/>
              <a:latin typeface="Gill Sans MT" panose="020B0502020104020203" pitchFamily="34" charset="77"/>
            </a:endParaRPr>
          </a:p>
          <a:p>
            <a:pPr marL="0" indent="0">
              <a:buNone/>
            </a:pPr>
            <a:endParaRPr lang="en-GB" sz="2800" dirty="0">
              <a:latin typeface="Gill Sans MT" panose="020B0502020104020203" pitchFamily="34" charset="77"/>
            </a:endParaRPr>
          </a:p>
          <a:p>
            <a:pPr marL="0" indent="0">
              <a:buNone/>
            </a:pPr>
            <a:r>
              <a:rPr lang="en-GB" sz="2800" dirty="0">
                <a:latin typeface="Gill Sans MT" panose="020B0502020104020203" pitchFamily="34" charset="77"/>
              </a:rPr>
              <a:t>1) Watch the first part of the video (0:00-7:10) and </a:t>
            </a:r>
            <a:r>
              <a:rPr lang="en-GB" sz="2800" b="1" dirty="0">
                <a:latin typeface="Gill Sans MT" panose="020B0502020104020203" pitchFamily="34" charset="77"/>
              </a:rPr>
              <a:t>summarise</a:t>
            </a:r>
            <a:r>
              <a:rPr lang="en-GB" sz="2800" dirty="0">
                <a:latin typeface="Gill Sans MT" panose="020B0502020104020203" pitchFamily="34" charset="77"/>
              </a:rPr>
              <a:t> its main ideas.</a:t>
            </a:r>
          </a:p>
          <a:p>
            <a:pPr marL="0" indent="0">
              <a:buNone/>
            </a:pPr>
            <a:r>
              <a:rPr lang="en-GB" sz="2800" dirty="0">
                <a:latin typeface="Gill Sans MT" panose="020B0502020104020203" pitchFamily="34" charset="77"/>
              </a:rPr>
              <a:t>2a) Watch the second part of the video (7:10-11:43) and take notes on the argumentation of the former British Culture Secretary Oliver Dowden.</a:t>
            </a:r>
          </a:p>
          <a:p>
            <a:pPr marL="0" indent="0">
              <a:buNone/>
            </a:pPr>
            <a:r>
              <a:rPr lang="en-GB" sz="2800" dirty="0">
                <a:latin typeface="Gill Sans MT" panose="020B0502020104020203" pitchFamily="34" charset="77"/>
              </a:rPr>
              <a:t>3) In groups of 2-3 students, </a:t>
            </a:r>
            <a:r>
              <a:rPr lang="en-GB" sz="2800" b="1" dirty="0">
                <a:latin typeface="Gill Sans MT" panose="020B0502020104020203" pitchFamily="34" charset="77"/>
              </a:rPr>
              <a:t>discuss</a:t>
            </a:r>
            <a:r>
              <a:rPr lang="en-GB" sz="2800" dirty="0">
                <a:latin typeface="Gill Sans MT" panose="020B0502020104020203" pitchFamily="34" charset="77"/>
              </a:rPr>
              <a:t> which of his points you agree or disagree with. If you disagree, find a counterargument.</a:t>
            </a:r>
          </a:p>
          <a:p>
            <a:pPr marL="0" indent="0">
              <a:buNone/>
            </a:pPr>
            <a:endParaRPr lang="en-GB" sz="2800" dirty="0">
              <a:solidFill>
                <a:srgbClr val="161616"/>
              </a:solidFill>
              <a:latin typeface="Gill Sans MT" panose="020B0502020104020203" pitchFamily="34" charset="77"/>
            </a:endParaRPr>
          </a:p>
        </p:txBody>
      </p:sp>
    </p:spTree>
    <p:extLst>
      <p:ext uri="{BB962C8B-B14F-4D97-AF65-F5344CB8AC3E}">
        <p14:creationId xmlns:p14="http://schemas.microsoft.com/office/powerpoint/2010/main" val="1331702170"/>
      </p:ext>
    </p:extLst>
  </p:cSld>
  <p:clrMapOvr>
    <a:masterClrMapping/>
  </p:clrMapOvr>
</p:sld>
</file>

<file path=ppt/theme/theme1.xml><?xml version="1.0" encoding="utf-8"?>
<a:theme xmlns:a="http://schemas.openxmlformats.org/drawingml/2006/main" name="Fetze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Fetzen</Template>
  <TotalTime>0</TotalTime>
  <Words>753</Words>
  <Application>Microsoft Office PowerPoint</Application>
  <PresentationFormat>Breitbild</PresentationFormat>
  <Paragraphs>78</Paragraphs>
  <Slides>7</Slides>
  <Notes>7</Notes>
  <HiddenSlides>4</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7</vt:i4>
      </vt:variant>
    </vt:vector>
  </HeadingPairs>
  <TitlesOfParts>
    <vt:vector size="16" baseType="lpstr">
      <vt:lpstr>Arial</vt:lpstr>
      <vt:lpstr>Calibri</vt:lpstr>
      <vt:lpstr>Century Gothic</vt:lpstr>
      <vt:lpstr>Gill Sans MT</vt:lpstr>
      <vt:lpstr>GillSansMT</vt:lpstr>
      <vt:lpstr>system-ui</vt:lpstr>
      <vt:lpstr>Wingdings</vt:lpstr>
      <vt:lpstr>Wingdings 3</vt:lpstr>
      <vt:lpstr>Fetzen</vt:lpstr>
      <vt:lpstr>“Art lives in history and history lives in art.“1</vt:lpstr>
      <vt:lpstr>Lesson 9: The Fight for your own Narrative</vt:lpstr>
      <vt:lpstr>PowerPoint-Präsentation</vt:lpstr>
      <vt:lpstr>PowerPoint-Präsentation</vt:lpstr>
      <vt:lpstr>PowerPoint-Präsentation</vt:lpstr>
      <vt:lpstr>PowerPoint-Präsentation</vt:lpstr>
      <vt:lpstr>Lesson 9: The Fight for your own Narrative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lives in history and history lives in art.“1</dc:title>
  <dc:creator>Fabian Franz</dc:creator>
  <cp:lastModifiedBy>Uwe</cp:lastModifiedBy>
  <cp:revision>5</cp:revision>
  <dcterms:created xsi:type="dcterms:W3CDTF">2023-03-21T14:58:16Z</dcterms:created>
  <dcterms:modified xsi:type="dcterms:W3CDTF">2024-04-22T12:47:58Z</dcterms:modified>
</cp:coreProperties>
</file>