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256" r:id="rId2"/>
    <p:sldId id="271" r:id="rId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17"/>
    <p:restoredTop sz="79985"/>
  </p:normalViewPr>
  <p:slideViewPr>
    <p:cSldViewPr snapToGrid="0">
      <p:cViewPr varScale="1">
        <p:scale>
          <a:sx n="89" d="100"/>
          <a:sy n="89" d="100"/>
        </p:scale>
        <p:origin x="1200"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F6C53A-2014-2A4F-A977-394C87AC70AF}" type="datetimeFigureOut">
              <a:rPr lang="de-DE" smtClean="0"/>
              <a:t>27.05.23</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E85DF-CE45-5F46-92DC-BD21145510FE}" type="slidenum">
              <a:rPr lang="de-DE" smtClean="0"/>
              <a:t>‹Nr.›</a:t>
            </a:fld>
            <a:endParaRPr lang="de-DE"/>
          </a:p>
        </p:txBody>
      </p:sp>
    </p:spTree>
    <p:extLst>
      <p:ext uri="{BB962C8B-B14F-4D97-AF65-F5344CB8AC3E}">
        <p14:creationId xmlns:p14="http://schemas.microsoft.com/office/powerpoint/2010/main" val="2977946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1: Quote </a:t>
            </a:r>
            <a:r>
              <a:rPr lang="de-DE" dirty="0" err="1"/>
              <a:t>by</a:t>
            </a:r>
            <a:r>
              <a:rPr lang="de-DE" dirty="0"/>
              <a:t> </a:t>
            </a:r>
            <a:r>
              <a:rPr lang="de-DE" dirty="0" err="1"/>
              <a:t>Nigerian</a:t>
            </a:r>
            <a:r>
              <a:rPr lang="de-DE" dirty="0"/>
              <a:t> </a:t>
            </a:r>
            <a:r>
              <a:rPr lang="de-DE" dirty="0" err="1"/>
              <a:t>author</a:t>
            </a:r>
            <a:r>
              <a:rPr lang="de-DE" dirty="0"/>
              <a:t> </a:t>
            </a:r>
            <a:r>
              <a:rPr lang="de-DE" dirty="0" err="1"/>
              <a:t>Chimamanda</a:t>
            </a:r>
            <a:r>
              <a:rPr lang="de-DE" dirty="0"/>
              <a:t> Ngozi </a:t>
            </a:r>
            <a:r>
              <a:rPr lang="de-DE" dirty="0" err="1"/>
              <a:t>Adichie</a:t>
            </a:r>
            <a:r>
              <a:rPr lang="de-DE" dirty="0"/>
              <a:t> </a:t>
            </a:r>
            <a:r>
              <a:rPr lang="de-DE" dirty="0" err="1"/>
              <a:t>from</a:t>
            </a:r>
            <a:r>
              <a:rPr lang="de-DE" dirty="0"/>
              <a:t> a </a:t>
            </a:r>
            <a:r>
              <a:rPr lang="de-DE" b="0" i="0" u="none" strike="noStrike" dirty="0" err="1">
                <a:solidFill>
                  <a:srgbClr val="050505"/>
                </a:solidFill>
                <a:effectLst/>
                <a:latin typeface="system-ui"/>
              </a:rPr>
              <a:t>keynote</a:t>
            </a:r>
            <a:r>
              <a:rPr lang="de-DE" b="0" i="0" u="none" strike="noStrike" dirty="0">
                <a:solidFill>
                  <a:srgbClr val="050505"/>
                </a:solidFill>
                <a:effectLst/>
                <a:latin typeface="system-ui"/>
              </a:rPr>
              <a:t> </a:t>
            </a:r>
            <a:r>
              <a:rPr lang="de-DE" b="0" i="0" u="none" strike="noStrike" dirty="0" err="1">
                <a:solidFill>
                  <a:srgbClr val="050505"/>
                </a:solidFill>
                <a:effectLst/>
                <a:latin typeface="system-ui"/>
              </a:rPr>
              <a:t>speech</a:t>
            </a:r>
            <a:r>
              <a:rPr lang="de-DE" b="0" i="0" u="none" strike="noStrike" dirty="0">
                <a:solidFill>
                  <a:srgbClr val="050505"/>
                </a:solidFill>
                <a:effectLst/>
                <a:latin typeface="system-ui"/>
              </a:rPr>
              <a:t> at </a:t>
            </a:r>
            <a:r>
              <a:rPr lang="de-DE" b="0" i="0" u="none" strike="noStrike" dirty="0" err="1">
                <a:solidFill>
                  <a:srgbClr val="050505"/>
                </a:solidFill>
                <a:effectLst/>
                <a:latin typeface="system-ui"/>
              </a:rPr>
              <a:t>the</a:t>
            </a:r>
            <a:r>
              <a:rPr lang="de-DE" b="0" i="0" u="none" strike="noStrike" dirty="0">
                <a:solidFill>
                  <a:srgbClr val="050505"/>
                </a:solidFill>
                <a:effectLst/>
                <a:latin typeface="system-ui"/>
              </a:rPr>
              <a:t> </a:t>
            </a:r>
            <a:r>
              <a:rPr lang="de-DE" b="0" i="0" u="none" strike="noStrike" dirty="0" err="1">
                <a:solidFill>
                  <a:srgbClr val="050505"/>
                </a:solidFill>
                <a:effectLst/>
                <a:latin typeface="system-ui"/>
              </a:rPr>
              <a:t>opening</a:t>
            </a:r>
            <a:r>
              <a:rPr lang="de-DE" b="0" i="0" u="none" strike="noStrike" dirty="0">
                <a:solidFill>
                  <a:srgbClr val="050505"/>
                </a:solidFill>
                <a:effectLst/>
                <a:latin typeface="system-ui"/>
              </a:rPr>
              <a:t> </a:t>
            </a:r>
            <a:r>
              <a:rPr lang="de-DE" b="0" i="0" u="none" strike="noStrike" dirty="0" err="1">
                <a:solidFill>
                  <a:srgbClr val="050505"/>
                </a:solidFill>
                <a:effectLst/>
                <a:latin typeface="system-ui"/>
              </a:rPr>
              <a:t>of</a:t>
            </a:r>
            <a:r>
              <a:rPr lang="de-DE" b="0" i="0" u="none" strike="noStrike" dirty="0">
                <a:solidFill>
                  <a:srgbClr val="050505"/>
                </a:solidFill>
                <a:effectLst/>
                <a:latin typeface="system-ui"/>
              </a:rPr>
              <a:t> Humboldt Forum in Berlin</a:t>
            </a:r>
          </a:p>
          <a:p>
            <a:endParaRPr lang="de-DE" b="0" i="0" u="none" strike="noStrike" dirty="0">
              <a:solidFill>
                <a:srgbClr val="050505"/>
              </a:solidFill>
              <a:effectLst/>
              <a:latin typeface="system-ui"/>
            </a:endParaRPr>
          </a:p>
          <a:p>
            <a:r>
              <a:rPr lang="de-DE" b="1" i="0" u="none" strike="noStrike" dirty="0">
                <a:solidFill>
                  <a:srgbClr val="050505"/>
                </a:solidFill>
                <a:effectLst/>
                <a:latin typeface="system-ui"/>
              </a:rPr>
              <a:t>Erklärung</a:t>
            </a:r>
            <a:r>
              <a:rPr lang="de-DE" b="0" i="0" u="none" strike="noStrike" dirty="0">
                <a:solidFill>
                  <a:srgbClr val="050505"/>
                </a:solidFill>
                <a:effectLst/>
                <a:latin typeface="system-ui"/>
              </a:rPr>
              <a:t>: Jede der ausgewiesenen „</a:t>
            </a:r>
            <a:r>
              <a:rPr lang="de-DE" b="0" i="0" u="none" strike="noStrike" dirty="0" err="1">
                <a:solidFill>
                  <a:srgbClr val="050505"/>
                </a:solidFill>
                <a:effectLst/>
                <a:latin typeface="system-ui"/>
              </a:rPr>
              <a:t>Lessons</a:t>
            </a:r>
            <a:r>
              <a:rPr lang="de-DE" b="0" i="0" u="none" strike="noStrike" dirty="0">
                <a:solidFill>
                  <a:srgbClr val="050505"/>
                </a:solidFill>
                <a:effectLst/>
                <a:latin typeface="system-ui"/>
              </a:rPr>
              <a:t>“ war während der Durchführung des Projektes für 75 Minuten geplant.</a:t>
            </a:r>
            <a:endParaRPr lang="de-DE" dirty="0"/>
          </a:p>
        </p:txBody>
      </p:sp>
      <p:sp>
        <p:nvSpPr>
          <p:cNvPr id="4" name="Foliennummernplatzhalter 3"/>
          <p:cNvSpPr>
            <a:spLocks noGrp="1"/>
          </p:cNvSpPr>
          <p:nvPr>
            <p:ph type="sldNum" sz="quarter" idx="5"/>
          </p:nvPr>
        </p:nvSpPr>
        <p:spPr/>
        <p:txBody>
          <a:bodyPr/>
          <a:lstStyle/>
          <a:p>
            <a:fld id="{DAFE85DF-CE45-5F46-92DC-BD21145510FE}" type="slidenum">
              <a:rPr lang="de-DE" smtClean="0"/>
              <a:t>1</a:t>
            </a:fld>
            <a:endParaRPr lang="de-DE"/>
          </a:p>
        </p:txBody>
      </p:sp>
    </p:spTree>
    <p:extLst>
      <p:ext uri="{BB962C8B-B14F-4D97-AF65-F5344CB8AC3E}">
        <p14:creationId xmlns:p14="http://schemas.microsoft.com/office/powerpoint/2010/main" val="1218522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400" b="1" i="0" dirty="0"/>
              <a:t>Erklärung</a:t>
            </a:r>
            <a:r>
              <a:rPr lang="de-DE" sz="2400" b="0" i="0" dirty="0"/>
              <a:t>: Diese Stunde kann entweder als Unterricht gestaltet werden oder anhand der Klausur (siehe Anhang) zum Abschluss gebracht werden. In ihrer Rede fasst Annalena </a:t>
            </a:r>
            <a:r>
              <a:rPr lang="de-DE" sz="2400" b="0" i="0" dirty="0" err="1"/>
              <a:t>Baerbock</a:t>
            </a:r>
            <a:r>
              <a:rPr lang="de-DE" sz="2400" b="0" i="0" dirty="0"/>
              <a:t> noch einmal die Bedeutung der kulturellen Güter als identitätsstiftend zusammen. </a:t>
            </a:r>
          </a:p>
          <a:p>
            <a:r>
              <a:rPr lang="de-DE" sz="2400" b="0" i="0" dirty="0"/>
              <a:t>Vergleichsweise könnte man auch eine zeitlich davor liegende Rede von </a:t>
            </a:r>
            <a:r>
              <a:rPr lang="de-DE" sz="2400" b="0" i="0" dirty="0" err="1"/>
              <a:t>Adichie</a:t>
            </a:r>
            <a:r>
              <a:rPr lang="de-DE" sz="2400" b="0" i="0" dirty="0"/>
              <a:t> behandeln, in welcher sie u.a. die Verhandlungen über die Rückgabe ebendieser Artefakte anspricht: https://</a:t>
            </a:r>
            <a:r>
              <a:rPr lang="de-DE" sz="2400" b="0" i="0" dirty="0" err="1"/>
              <a:t>www.humboldtforum.org</a:t>
            </a:r>
            <a:r>
              <a:rPr lang="de-DE" sz="2400" b="0" i="0" dirty="0"/>
              <a:t>/de/</a:t>
            </a:r>
            <a:r>
              <a:rPr lang="de-DE" sz="2400" b="0" i="0" dirty="0" err="1"/>
              <a:t>programm</a:t>
            </a:r>
            <a:r>
              <a:rPr lang="de-DE" sz="2400" b="0" i="0" dirty="0"/>
              <a:t>/digitales-angebot/digital/festrede-von-chimamanda-adichie-32872/</a:t>
            </a:r>
          </a:p>
        </p:txBody>
      </p:sp>
      <p:sp>
        <p:nvSpPr>
          <p:cNvPr id="4" name="Foliennummernplatzhalter 3"/>
          <p:cNvSpPr>
            <a:spLocks noGrp="1"/>
          </p:cNvSpPr>
          <p:nvPr>
            <p:ph type="sldNum" sz="quarter" idx="5"/>
          </p:nvPr>
        </p:nvSpPr>
        <p:spPr/>
        <p:txBody>
          <a:bodyPr/>
          <a:lstStyle/>
          <a:p>
            <a:fld id="{DAFE85DF-CE45-5F46-92DC-BD21145510FE}" type="slidenum">
              <a:rPr lang="de-DE" smtClean="0"/>
              <a:t>2</a:t>
            </a:fld>
            <a:endParaRPr lang="de-DE"/>
          </a:p>
        </p:txBody>
      </p:sp>
    </p:spTree>
    <p:extLst>
      <p:ext uri="{BB962C8B-B14F-4D97-AF65-F5344CB8AC3E}">
        <p14:creationId xmlns:p14="http://schemas.microsoft.com/office/powerpoint/2010/main" val="333480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de-DE"/>
              <a:t>Mastertitelformat bearbeiten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de-DE"/>
              <a:t>Mastertitelformat bearbeiten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e-DE"/>
              <a:t>Mastertitelformat bearbeiten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de-DE"/>
              <a:t>Mastertitelformat bearbeiten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de-DE"/>
              <a:t>Mastertitelformat bearbeiten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e-DE"/>
              <a:t>Mastertitelformat bearbeiten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de-DE"/>
              <a:t>Mastertitelformat bearbeiten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e-DE"/>
              <a:t>Mastertitelformat bearbeiten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de-DE"/>
              <a:t>Mastertitelformat bearbeiten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ncho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de-DE"/>
              <a:t>Mastertitelformat bearbeiten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de-DE"/>
              <a:t>Mastertitelformat bearbeiten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5/27/23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54F3E8-1093-7E79-976F-C0C26B27E7CB}"/>
              </a:ext>
            </a:extLst>
          </p:cNvPr>
          <p:cNvSpPr>
            <a:spLocks noGrp="1"/>
          </p:cNvSpPr>
          <p:nvPr>
            <p:ph type="ctrTitle"/>
          </p:nvPr>
        </p:nvSpPr>
        <p:spPr/>
        <p:txBody>
          <a:bodyPr/>
          <a:lstStyle/>
          <a:p>
            <a:r>
              <a:rPr lang="en-GB" dirty="0"/>
              <a:t>“Art lives in history and history lives in art.“</a:t>
            </a:r>
            <a:r>
              <a:rPr lang="en-GB" baseline="30000" dirty="0"/>
              <a:t>1</a:t>
            </a:r>
            <a:endParaRPr lang="en-GB" dirty="0"/>
          </a:p>
        </p:txBody>
      </p:sp>
      <p:sp>
        <p:nvSpPr>
          <p:cNvPr id="3" name="Untertitel 2">
            <a:extLst>
              <a:ext uri="{FF2B5EF4-FFF2-40B4-BE49-F238E27FC236}">
                <a16:creationId xmlns:a16="http://schemas.microsoft.com/office/drawing/2014/main" id="{019EFF07-7DF1-5D17-F9F1-BECEE8CF9969}"/>
              </a:ext>
            </a:extLst>
          </p:cNvPr>
          <p:cNvSpPr>
            <a:spLocks noGrp="1"/>
          </p:cNvSpPr>
          <p:nvPr>
            <p:ph type="subTitle" idx="1"/>
          </p:nvPr>
        </p:nvSpPr>
        <p:spPr/>
        <p:txBody>
          <a:bodyPr/>
          <a:lstStyle/>
          <a:p>
            <a:r>
              <a:rPr lang="en-GB" dirty="0"/>
              <a:t>Colonialism and Arts – An interdisciplinary unit </a:t>
            </a:r>
          </a:p>
        </p:txBody>
      </p:sp>
    </p:spTree>
    <p:extLst>
      <p:ext uri="{BB962C8B-B14F-4D97-AF65-F5344CB8AC3E}">
        <p14:creationId xmlns:p14="http://schemas.microsoft.com/office/powerpoint/2010/main" val="313907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6F92AF-4E90-0B85-9D46-877075D169C8}"/>
              </a:ext>
            </a:extLst>
          </p:cNvPr>
          <p:cNvSpPr>
            <a:spLocks noGrp="1"/>
          </p:cNvSpPr>
          <p:nvPr>
            <p:ph type="title"/>
          </p:nvPr>
        </p:nvSpPr>
        <p:spPr>
          <a:xfrm>
            <a:off x="1640156" y="641976"/>
            <a:ext cx="10334130" cy="609604"/>
          </a:xfrm>
        </p:spPr>
        <p:txBody>
          <a:bodyPr>
            <a:normAutofit fontScale="90000"/>
          </a:bodyPr>
          <a:lstStyle/>
          <a:p>
            <a:r>
              <a:rPr lang="en-GB" sz="3200" u="sng" dirty="0"/>
              <a:t>Lesson 10: The Return of the Benin Bronzes (</a:t>
            </a:r>
            <a:r>
              <a:rPr lang="en-GB" sz="3200" u="sng" dirty="0" err="1"/>
              <a:t>Klausurvorschlag</a:t>
            </a:r>
            <a:r>
              <a:rPr lang="en-GB" sz="3200" u="sng" dirty="0"/>
              <a:t>)</a:t>
            </a:r>
          </a:p>
        </p:txBody>
      </p:sp>
      <p:sp>
        <p:nvSpPr>
          <p:cNvPr id="3" name="Inhaltsplatzhalter 2">
            <a:extLst>
              <a:ext uri="{FF2B5EF4-FFF2-40B4-BE49-F238E27FC236}">
                <a16:creationId xmlns:a16="http://schemas.microsoft.com/office/drawing/2014/main" id="{CC6043E4-D0DB-9D1F-E8A2-C35550BA9B6A}"/>
              </a:ext>
            </a:extLst>
          </p:cNvPr>
          <p:cNvSpPr>
            <a:spLocks noGrp="1"/>
          </p:cNvSpPr>
          <p:nvPr>
            <p:ph idx="1"/>
          </p:nvPr>
        </p:nvSpPr>
        <p:spPr>
          <a:xfrm>
            <a:off x="754785" y="1959428"/>
            <a:ext cx="11045329" cy="4426858"/>
          </a:xfrm>
        </p:spPr>
        <p:txBody>
          <a:bodyPr>
            <a:normAutofit/>
          </a:bodyPr>
          <a:lstStyle/>
          <a:p>
            <a:pPr>
              <a:lnSpc>
                <a:spcPct val="107000"/>
              </a:lnSpc>
              <a:spcAft>
                <a:spcPts val="800"/>
              </a:spcAft>
            </a:pPr>
            <a:r>
              <a:rPr lang="en-US" sz="2400" b="1" dirty="0" err="1">
                <a:effectLst/>
                <a:latin typeface="Gill Sans MT" panose="020B0502020104020203" pitchFamily="34" charset="77"/>
                <a:ea typeface="Calibri" panose="020F0502020204030204" pitchFamily="34" charset="0"/>
                <a:cs typeface="Calibri" panose="020F0502020204030204" pitchFamily="34" charset="0"/>
              </a:rPr>
              <a:t>Analyse</a:t>
            </a:r>
            <a:r>
              <a:rPr lang="en-US" sz="2400" dirty="0">
                <a:effectLst/>
                <a:latin typeface="Gill Sans MT" panose="020B0502020104020203" pitchFamily="34" charset="77"/>
                <a:ea typeface="Calibri" panose="020F0502020204030204" pitchFamily="34" charset="0"/>
                <a:cs typeface="Calibri" panose="020F0502020204030204" pitchFamily="34" charset="0"/>
              </a:rPr>
              <a:t> the means used by </a:t>
            </a:r>
            <a:r>
              <a:rPr lang="en-US" sz="2400" dirty="0" err="1">
                <a:effectLst/>
                <a:latin typeface="Gill Sans MT" panose="020B0502020104020203" pitchFamily="34" charset="77"/>
                <a:ea typeface="Calibri" panose="020F0502020204030204" pitchFamily="34" charset="0"/>
                <a:cs typeface="Calibri" panose="020F0502020204030204" pitchFamily="34" charset="0"/>
              </a:rPr>
              <a:t>Baerbock</a:t>
            </a:r>
            <a:r>
              <a:rPr lang="en-US" sz="2400" dirty="0">
                <a:effectLst/>
                <a:latin typeface="Gill Sans MT" panose="020B0502020104020203" pitchFamily="34" charset="77"/>
                <a:ea typeface="Calibri" panose="020F0502020204030204" pitchFamily="34" charset="0"/>
                <a:cs typeface="Calibri" panose="020F0502020204030204" pitchFamily="34" charset="0"/>
              </a:rPr>
              <a:t> to </a:t>
            </a:r>
            <a:r>
              <a:rPr lang="en-US" sz="2400" dirty="0" err="1">
                <a:effectLst/>
                <a:latin typeface="Gill Sans MT" panose="020B0502020104020203" pitchFamily="34" charset="77"/>
                <a:ea typeface="Calibri" panose="020F0502020204030204" pitchFamily="34" charset="0"/>
                <a:cs typeface="Calibri" panose="020F0502020204030204" pitchFamily="34" charset="0"/>
              </a:rPr>
              <a:t>emphasise</a:t>
            </a:r>
            <a:r>
              <a:rPr lang="en-US" sz="2400" dirty="0">
                <a:effectLst/>
                <a:latin typeface="Gill Sans MT" panose="020B0502020104020203" pitchFamily="34" charset="77"/>
                <a:ea typeface="Calibri" panose="020F0502020204030204" pitchFamily="34" charset="0"/>
                <a:cs typeface="Calibri" panose="020F0502020204030204" pitchFamily="34" charset="0"/>
              </a:rPr>
              <a:t> the importance of the return of the bronzes.</a:t>
            </a:r>
            <a:endParaRPr lang="de-DE" sz="2400" dirty="0">
              <a:effectLst/>
              <a:latin typeface="Gill Sans MT" panose="020B0502020104020203" pitchFamily="34" charset="77"/>
              <a:ea typeface="Calibri" panose="020F0502020204030204" pitchFamily="34" charset="0"/>
              <a:cs typeface="Times New Roman" panose="02020603050405020304" pitchFamily="18" charset="0"/>
            </a:endParaRPr>
          </a:p>
          <a:p>
            <a:pPr>
              <a:lnSpc>
                <a:spcPct val="107000"/>
              </a:lnSpc>
              <a:spcAft>
                <a:spcPts val="800"/>
              </a:spcAft>
            </a:pPr>
            <a:r>
              <a:rPr lang="en-US" sz="2400" b="1" dirty="0">
                <a:effectLst/>
                <a:latin typeface="Gill Sans MT" panose="020B0502020104020203" pitchFamily="34" charset="77"/>
                <a:ea typeface="Calibri" panose="020F0502020204030204" pitchFamily="34" charset="0"/>
                <a:cs typeface="Calibri" panose="020F0502020204030204" pitchFamily="34" charset="0"/>
              </a:rPr>
              <a:t>Discuss </a:t>
            </a:r>
            <a:r>
              <a:rPr lang="en-US" sz="2400" dirty="0">
                <a:effectLst/>
                <a:latin typeface="Gill Sans MT" panose="020B0502020104020203" pitchFamily="34" charset="77"/>
                <a:ea typeface="Calibri" panose="020F0502020204030204" pitchFamily="34" charset="0"/>
                <a:cs typeface="Calibri" panose="020F0502020204030204" pitchFamily="34" charset="0"/>
              </a:rPr>
              <a:t>the following quote, taken from the speech, from different perspectives.</a:t>
            </a:r>
            <a:endParaRPr lang="de-DE" sz="2400" dirty="0">
              <a:latin typeface="Gill Sans MT" panose="020B0502020104020203" pitchFamily="34" charset="77"/>
              <a:ea typeface="Calibri" panose="020F0502020204030204" pitchFamily="34" charset="0"/>
              <a:cs typeface="Times New Roman" panose="02020603050405020304" pitchFamily="18" charset="0"/>
            </a:endParaRPr>
          </a:p>
          <a:p>
            <a:pPr marL="0" indent="0">
              <a:lnSpc>
                <a:spcPct val="107000"/>
              </a:lnSpc>
              <a:spcAft>
                <a:spcPts val="800"/>
              </a:spcAft>
              <a:buNone/>
            </a:pPr>
            <a:r>
              <a:rPr lang="en-US" sz="2400" i="1" dirty="0">
                <a:solidFill>
                  <a:srgbClr val="000000"/>
                </a:solidFill>
                <a:effectLst/>
                <a:latin typeface="Gill Sans MT" panose="020B0502020104020203" pitchFamily="34" charset="77"/>
                <a:ea typeface="Calibri" panose="020F0502020204030204" pitchFamily="34" charset="0"/>
                <a:cs typeface="Times New Roman" panose="02020603050405020304" pitchFamily="18" charset="0"/>
              </a:rPr>
              <a:t>“I think as Germans and Europeans, we should really pause for a moment and reflect on what this actually means. What it means to not have a crucial part of your history with you – but to have it taken from you. What would it mean to us to be deprived of our cultural heritage? To not be able to marvel at the Gutenberg Bible in Mainz? To be unable to admire Martin Luther’s writings? Or to stand in front of a sculpture by </a:t>
            </a:r>
            <a:r>
              <a:rPr lang="en-US" sz="2400" i="1" dirty="0" err="1">
                <a:solidFill>
                  <a:srgbClr val="000000"/>
                </a:solidFill>
                <a:effectLst/>
                <a:latin typeface="Gill Sans MT" panose="020B0502020104020203" pitchFamily="34" charset="77"/>
                <a:ea typeface="Calibri" panose="020F0502020204030204" pitchFamily="34" charset="0"/>
                <a:cs typeface="Times New Roman" panose="02020603050405020304" pitchFamily="18" charset="0"/>
              </a:rPr>
              <a:t>Käthe</a:t>
            </a:r>
            <a:r>
              <a:rPr lang="en-US" sz="2400" i="1" dirty="0">
                <a:solidFill>
                  <a:srgbClr val="000000"/>
                </a:solidFill>
                <a:effectLst/>
                <a:latin typeface="Gill Sans MT" panose="020B0502020104020203" pitchFamily="34" charset="77"/>
                <a:ea typeface="Calibri" panose="020F0502020204030204" pitchFamily="34" charset="0"/>
                <a:cs typeface="Times New Roman" panose="02020603050405020304" pitchFamily="18" charset="0"/>
              </a:rPr>
              <a:t> Kollwitz in Berlin or at Goethe’s desk in Weimar? It evokes a sense of loss that I can hardly imagine.”</a:t>
            </a:r>
            <a:endParaRPr lang="de-DE" sz="2400" dirty="0">
              <a:effectLst/>
              <a:latin typeface="Gill Sans MT" panose="020B0502020104020203" pitchFamily="34" charset="77"/>
              <a:ea typeface="Calibri" panose="020F0502020204030204" pitchFamily="34" charset="0"/>
              <a:cs typeface="Times New Roman" panose="02020603050405020304" pitchFamily="18" charset="0"/>
            </a:endParaRPr>
          </a:p>
          <a:p>
            <a:endParaRPr lang="en-GB" sz="2400" dirty="0">
              <a:solidFill>
                <a:srgbClr val="161616"/>
              </a:solidFill>
              <a:effectLst/>
              <a:latin typeface="Gill Sans MT" panose="020B0502020104020203" pitchFamily="34" charset="77"/>
            </a:endParaRPr>
          </a:p>
          <a:p>
            <a:pPr marL="0" indent="0">
              <a:buNone/>
            </a:pPr>
            <a:endParaRPr lang="en-GB" sz="2400" dirty="0">
              <a:solidFill>
                <a:srgbClr val="161616"/>
              </a:solidFill>
              <a:latin typeface="Gill Sans MT" panose="020B0502020104020203" pitchFamily="34" charset="77"/>
            </a:endParaRPr>
          </a:p>
        </p:txBody>
      </p:sp>
    </p:spTree>
    <p:extLst>
      <p:ext uri="{BB962C8B-B14F-4D97-AF65-F5344CB8AC3E}">
        <p14:creationId xmlns:p14="http://schemas.microsoft.com/office/powerpoint/2010/main" val="4128120567"/>
      </p:ext>
    </p:extLst>
  </p:cSld>
  <p:clrMapOvr>
    <a:masterClrMapping/>
  </p:clrMapOvr>
</p:sld>
</file>

<file path=ppt/theme/theme1.xml><?xml version="1.0" encoding="utf-8"?>
<a:theme xmlns:a="http://schemas.openxmlformats.org/drawingml/2006/main" name="Fetzen">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Fetzen</Template>
  <TotalTime>0</TotalTime>
  <Words>305</Words>
  <Application>Microsoft Macintosh PowerPoint</Application>
  <PresentationFormat>Breitbild</PresentationFormat>
  <Paragraphs>13</Paragraphs>
  <Slides>2</Slides>
  <Notes>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vt:i4>
      </vt:variant>
    </vt:vector>
  </HeadingPairs>
  <TitlesOfParts>
    <vt:vector size="9" baseType="lpstr">
      <vt:lpstr>Arial</vt:lpstr>
      <vt:lpstr>Calibri</vt:lpstr>
      <vt:lpstr>Century Gothic</vt:lpstr>
      <vt:lpstr>Gill Sans MT</vt:lpstr>
      <vt:lpstr>system-ui</vt:lpstr>
      <vt:lpstr>Wingdings 3</vt:lpstr>
      <vt:lpstr>Fetzen</vt:lpstr>
      <vt:lpstr>“Art lives in history and history lives in art.“1</vt:lpstr>
      <vt:lpstr>Lesson 10: The Return of the Benin Bronzes (Klausurvorschlag)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 lives in history and history lives in art.“1</dc:title>
  <dc:creator>Fabian Franz</dc:creator>
  <cp:lastModifiedBy>Fabian Franz</cp:lastModifiedBy>
  <cp:revision>5</cp:revision>
  <dcterms:created xsi:type="dcterms:W3CDTF">2023-03-21T14:58:16Z</dcterms:created>
  <dcterms:modified xsi:type="dcterms:W3CDTF">2023-05-27T15:36:50Z</dcterms:modified>
</cp:coreProperties>
</file>