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6" r:id="rId6"/>
    <p:sldId id="262" r:id="rId7"/>
    <p:sldId id="265" r:id="rId8"/>
    <p:sldId id="263" r:id="rId9"/>
    <p:sldId id="264" r:id="rId10"/>
    <p:sldId id="260" r:id="rId11"/>
    <p:sldId id="261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424100-8298-914B-BDA2-924B28493E1B}" v="29" dt="2024-01-14T17:39:38.0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4"/>
    <p:restoredTop sz="80415"/>
  </p:normalViewPr>
  <p:slideViewPr>
    <p:cSldViewPr snapToGrid="0">
      <p:cViewPr varScale="1">
        <p:scale>
          <a:sx n="81" d="100"/>
          <a:sy n="81" d="100"/>
        </p:scale>
        <p:origin x="9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Mortag" userId="c5c17ccbd04a9d9f" providerId="LiveId" clId="{19424100-8298-914B-BDA2-924B28493E1B}"/>
    <pc:docChg chg="custSel modSld">
      <pc:chgData name="Anne Mortag" userId="c5c17ccbd04a9d9f" providerId="LiveId" clId="{19424100-8298-914B-BDA2-924B28493E1B}" dt="2024-01-14T17:42:14.146" v="137" actId="20577"/>
      <pc:docMkLst>
        <pc:docMk/>
      </pc:docMkLst>
      <pc:sldChg chg="modSp mod">
        <pc:chgData name="Anne Mortag" userId="c5c17ccbd04a9d9f" providerId="LiveId" clId="{19424100-8298-914B-BDA2-924B28493E1B}" dt="2024-01-14T17:38:49.179" v="30" actId="113"/>
        <pc:sldMkLst>
          <pc:docMk/>
          <pc:sldMk cId="1189177923" sldId="257"/>
        </pc:sldMkLst>
        <pc:spChg chg="mod">
          <ac:chgData name="Anne Mortag" userId="c5c17ccbd04a9d9f" providerId="LiveId" clId="{19424100-8298-914B-BDA2-924B28493E1B}" dt="2024-01-14T17:38:31.669" v="25" actId="122"/>
          <ac:spMkLst>
            <pc:docMk/>
            <pc:sldMk cId="1189177923" sldId="257"/>
            <ac:spMk id="2" creationId="{8597A9DF-AE03-BFDF-CEC2-CB5589482BFD}"/>
          </ac:spMkLst>
        </pc:spChg>
        <pc:spChg chg="mod">
          <ac:chgData name="Anne Mortag" userId="c5c17ccbd04a9d9f" providerId="LiveId" clId="{19424100-8298-914B-BDA2-924B28493E1B}" dt="2024-01-14T17:38:49.179" v="30" actId="113"/>
          <ac:spMkLst>
            <pc:docMk/>
            <pc:sldMk cId="1189177923" sldId="257"/>
            <ac:spMk id="3" creationId="{0A859300-1445-3AD8-842F-013A57525CAE}"/>
          </ac:spMkLst>
        </pc:spChg>
      </pc:sldChg>
      <pc:sldChg chg="modSp mod modAnim">
        <pc:chgData name="Anne Mortag" userId="c5c17ccbd04a9d9f" providerId="LiveId" clId="{19424100-8298-914B-BDA2-924B28493E1B}" dt="2024-01-14T17:39:38.077" v="46" actId="20577"/>
        <pc:sldMkLst>
          <pc:docMk/>
          <pc:sldMk cId="2491998618" sldId="258"/>
        </pc:sldMkLst>
        <pc:spChg chg="mod">
          <ac:chgData name="Anne Mortag" userId="c5c17ccbd04a9d9f" providerId="LiveId" clId="{19424100-8298-914B-BDA2-924B28493E1B}" dt="2024-01-14T17:39:38.077" v="46" actId="20577"/>
          <ac:spMkLst>
            <pc:docMk/>
            <pc:sldMk cId="2491998618" sldId="258"/>
            <ac:spMk id="3" creationId="{BF5E0F4B-0731-F3C7-CDE3-EA311D8CB8CE}"/>
          </ac:spMkLst>
        </pc:spChg>
      </pc:sldChg>
      <pc:sldChg chg="modSp mod">
        <pc:chgData name="Anne Mortag" userId="c5c17ccbd04a9d9f" providerId="LiveId" clId="{19424100-8298-914B-BDA2-924B28493E1B}" dt="2024-01-14T17:42:14.146" v="137" actId="20577"/>
        <pc:sldMkLst>
          <pc:docMk/>
          <pc:sldMk cId="672187359" sldId="261"/>
        </pc:sldMkLst>
        <pc:spChg chg="mod">
          <ac:chgData name="Anne Mortag" userId="c5c17ccbd04a9d9f" providerId="LiveId" clId="{19424100-8298-914B-BDA2-924B28493E1B}" dt="2024-01-14T17:41:34.564" v="108" actId="122"/>
          <ac:spMkLst>
            <pc:docMk/>
            <pc:sldMk cId="672187359" sldId="261"/>
            <ac:spMk id="2" creationId="{226E9B18-440B-188C-7C6F-D473E0C975ED}"/>
          </ac:spMkLst>
        </pc:spChg>
        <pc:spChg chg="mod">
          <ac:chgData name="Anne Mortag" userId="c5c17ccbd04a9d9f" providerId="LiveId" clId="{19424100-8298-914B-BDA2-924B28493E1B}" dt="2024-01-14T17:41:47.400" v="111" actId="2711"/>
          <ac:spMkLst>
            <pc:docMk/>
            <pc:sldMk cId="672187359" sldId="261"/>
            <ac:spMk id="3" creationId="{D691D2F9-9AAE-26AB-809D-379BFFDD2A98}"/>
          </ac:spMkLst>
        </pc:spChg>
        <pc:spChg chg="mod">
          <ac:chgData name="Anne Mortag" userId="c5c17ccbd04a9d9f" providerId="LiveId" clId="{19424100-8298-914B-BDA2-924B28493E1B}" dt="2024-01-14T17:42:14.146" v="137" actId="20577"/>
          <ac:spMkLst>
            <pc:docMk/>
            <pc:sldMk cId="672187359" sldId="261"/>
            <ac:spMk id="4" creationId="{C32170C5-133C-D961-1D9F-DDB72102039D}"/>
          </ac:spMkLst>
        </pc:spChg>
        <pc:spChg chg="mod">
          <ac:chgData name="Anne Mortag" userId="c5c17ccbd04a9d9f" providerId="LiveId" clId="{19424100-8298-914B-BDA2-924B28493E1B}" dt="2024-01-14T17:42:10.526" v="131" actId="20577"/>
          <ac:spMkLst>
            <pc:docMk/>
            <pc:sldMk cId="672187359" sldId="261"/>
            <ac:spMk id="5" creationId="{A53AAC35-AB07-5FF5-9184-68B9F60D015E}"/>
          </ac:spMkLst>
        </pc:spChg>
      </pc:sldChg>
      <pc:sldChg chg="modSp mod">
        <pc:chgData name="Anne Mortag" userId="c5c17ccbd04a9d9f" providerId="LiveId" clId="{19424100-8298-914B-BDA2-924B28493E1B}" dt="2024-01-14T17:40:44.278" v="64" actId="2711"/>
        <pc:sldMkLst>
          <pc:docMk/>
          <pc:sldMk cId="2637281966" sldId="265"/>
        </pc:sldMkLst>
        <pc:spChg chg="mod">
          <ac:chgData name="Anne Mortag" userId="c5c17ccbd04a9d9f" providerId="LiveId" clId="{19424100-8298-914B-BDA2-924B28493E1B}" dt="2024-01-14T17:40:44.278" v="64" actId="2711"/>
          <ac:spMkLst>
            <pc:docMk/>
            <pc:sldMk cId="2637281966" sldId="265"/>
            <ac:spMk id="3" creationId="{20994523-06A3-49E1-C8D9-EA2375491858}"/>
          </ac:spMkLst>
        </pc:spChg>
      </pc:sldChg>
      <pc:sldChg chg="modSp mod">
        <pc:chgData name="Anne Mortag" userId="c5c17ccbd04a9d9f" providerId="LiveId" clId="{19424100-8298-914B-BDA2-924B28493E1B}" dt="2024-01-14T17:40:08.480" v="57" actId="20577"/>
        <pc:sldMkLst>
          <pc:docMk/>
          <pc:sldMk cId="2767008568" sldId="266"/>
        </pc:sldMkLst>
        <pc:spChg chg="mod">
          <ac:chgData name="Anne Mortag" userId="c5c17ccbd04a9d9f" providerId="LiveId" clId="{19424100-8298-914B-BDA2-924B28493E1B}" dt="2024-01-14T17:40:08.480" v="57" actId="20577"/>
          <ac:spMkLst>
            <pc:docMk/>
            <pc:sldMk cId="2767008568" sldId="266"/>
            <ac:spMk id="3" creationId="{E35DB73C-3861-093C-E18E-836CFBF56D6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F81D14-516F-7D41-8112-3FEC31CFDDA3}" type="datetimeFigureOut">
              <a:rPr lang="de-DE" smtClean="0"/>
              <a:t>31.01.2024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97AA08-6D55-1742-977D-62D8C6D3AD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4781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Welche Erfahrungen hat Victoria gemacht?</a:t>
            </a:r>
          </a:p>
          <a:p>
            <a:r>
              <a:rPr lang="de-D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Warum verwendet sie die Bezeichnung „unschuldiger/ahnungsloser Rassismus“?</a:t>
            </a:r>
          </a:p>
          <a:p>
            <a:r>
              <a:rPr lang="de-D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Was hat Rassismus mit Macht zu tun?</a:t>
            </a:r>
          </a:p>
          <a:p>
            <a:r>
              <a:rPr lang="de-D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Wodurch wird Macht sichtbar und von wem wird diese Macht ausgeübt?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97AA08-6D55-1742-977D-62D8C6D3ADAD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960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426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426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4F60-3B00-4DB4-90A4-67F8107A0900}" type="datetime1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108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E685-1B6F-4D7C-AEF2-C9AD71EC467A}" type="datetime1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627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20BAB-D1DB-4DC1-908A-9B5E73715905}" type="datetime1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442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12793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383" y="2128684"/>
            <a:ext cx="5304417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8684"/>
            <a:ext cx="5219700" cy="3844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2DD5A-C337-4F22-BED0-547AFC68CFD6}" type="datetime1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036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87" y="929148"/>
            <a:ext cx="10640005" cy="7615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4" y="1681163"/>
            <a:ext cx="5282192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384" y="2505075"/>
            <a:ext cx="5282192" cy="3423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23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DFBF-4DB8-447F-A740-22B1B0F7DDD8}" type="datetime1">
              <a:rPr lang="en-US" smtClean="0"/>
              <a:t>1/31/2024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55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2435-B87A-4434-B86A-1406D5D81959}" type="datetime1">
              <a:rPr lang="en-US" smtClean="0"/>
              <a:t>1/31/2024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473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50E0-9242-469C-9FA7-447D7E43FF29}" type="datetime1">
              <a:rPr lang="en-US" smtClean="0"/>
              <a:t>1/31/2024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903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81665"/>
            <a:ext cx="4093599" cy="122345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8258" y="2315497"/>
            <a:ext cx="4093599" cy="35534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184C1-634B-4D2F-90E1-C39B48114444}" type="datetime1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697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A4FC1-9CCD-4E4B-AB4D-5CAEC19C950B}" type="datetime1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08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12018-AE0B-45B3-8833-1C61B747ADFD}" type="datetime1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112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97973"/>
            <a:ext cx="8404122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4D72-DF44-407D-AEE5-0273DD00D922}" type="datetime1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882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3710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93126"/>
            <a:ext cx="10691265" cy="3636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FBA78304-8938-479D-8111-AA943458A814}" type="datetime1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2135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72" r:id="rId6"/>
    <p:sldLayoutId id="2147483667" r:id="rId7"/>
    <p:sldLayoutId id="2147483668" r:id="rId8"/>
    <p:sldLayoutId id="2147483669" r:id="rId9"/>
    <p:sldLayoutId id="2147483671" r:id="rId10"/>
    <p:sldLayoutId id="2147483670" r:id="rId1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youtu.be/MnWo3FVz-sE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33E93247-6229-44AB-A550-739E971E69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A5D67320-FCFD-4931-AAF7-C6C853329C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EE2E603F-4A95-4FE8-BB06-211DFD75DB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Vektor Hintergrund der spritzenden lebendigen Farben">
            <a:extLst>
              <a:ext uri="{FF2B5EF4-FFF2-40B4-BE49-F238E27FC236}">
                <a16:creationId xmlns:a16="http://schemas.microsoft.com/office/drawing/2014/main" xmlns="" id="{ADFDF618-BF0E-E767-0755-E4FC4F7B37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345" r="8115" b="-1"/>
          <a:stretch/>
        </p:blipFill>
        <p:spPr>
          <a:xfrm>
            <a:off x="4876158" y="10"/>
            <a:ext cx="7315841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98ED59AE-71BB-00AD-70FD-014D735C54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3400" y="908651"/>
            <a:ext cx="3620882" cy="3640345"/>
          </a:xfrm>
        </p:spPr>
        <p:txBody>
          <a:bodyPr anchor="t">
            <a:normAutofit/>
          </a:bodyPr>
          <a:lstStyle/>
          <a:p>
            <a:r>
              <a:rPr lang="de-DE" sz="4000" dirty="0">
                <a:solidFill>
                  <a:schemeClr val="bg1"/>
                </a:solidFill>
              </a:rPr>
              <a:t>Grenzenlos vermessen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03B7DA8C-D0AF-F324-74A2-E23EB63758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3400" y="4945712"/>
            <a:ext cx="3380437" cy="850392"/>
          </a:xfrm>
        </p:spPr>
        <p:txBody>
          <a:bodyPr anchor="b">
            <a:normAutofit/>
          </a:bodyPr>
          <a:lstStyle/>
          <a:p>
            <a:r>
              <a:rPr lang="de-DE" sz="1800" dirty="0">
                <a:solidFill>
                  <a:schemeClr val="bg1"/>
                </a:solidFill>
              </a:rPr>
              <a:t>Modul 1 </a:t>
            </a:r>
          </a:p>
          <a:p>
            <a:r>
              <a:rPr lang="de-DE" sz="1800" dirty="0">
                <a:solidFill>
                  <a:schemeClr val="bg1"/>
                </a:solidFill>
              </a:rPr>
              <a:t>Demokratie</a:t>
            </a:r>
          </a:p>
        </p:txBody>
      </p:sp>
    </p:spTree>
    <p:extLst>
      <p:ext uri="{BB962C8B-B14F-4D97-AF65-F5344CB8AC3E}">
        <p14:creationId xmlns:p14="http://schemas.microsoft.com/office/powerpoint/2010/main" val="996844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597A9DF-AE03-BFDF-CEC2-CB5589482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101" y="136525"/>
            <a:ext cx="10691265" cy="712740"/>
          </a:xfrm>
        </p:spPr>
        <p:txBody>
          <a:bodyPr/>
          <a:lstStyle/>
          <a:p>
            <a:pPr algn="ctr"/>
            <a:r>
              <a:rPr lang="de-DE" dirty="0"/>
              <a:t>Arbeitsauftrag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0A859300-1445-3AD8-842F-013A57525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849265"/>
            <a:ext cx="10691265" cy="600873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de-DE" b="1" dirty="0">
                <a:latin typeface="Chalkboard" panose="03050602040202020205" pitchFamily="66" charset="77"/>
              </a:rPr>
              <a:t>R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de-DE" b="1" dirty="0">
                <a:latin typeface="Chalkboard" panose="03050602040202020205" pitchFamily="66" charset="77"/>
              </a:rPr>
              <a:t>A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de-DE" b="1" dirty="0">
                <a:latin typeface="Chalkboard" panose="03050602040202020205" pitchFamily="66" charset="77"/>
              </a:rPr>
              <a:t>S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de-DE" b="1" dirty="0">
                <a:latin typeface="Chalkboard" panose="03050602040202020205" pitchFamily="66" charset="77"/>
              </a:rPr>
              <a:t>S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de-DE" b="1" dirty="0">
                <a:latin typeface="Chalkboard" panose="03050602040202020205" pitchFamily="66" charset="77"/>
              </a:rPr>
              <a:t>I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de-DE" b="1" dirty="0">
                <a:latin typeface="Chalkboard" panose="03050602040202020205" pitchFamily="66" charset="77"/>
              </a:rPr>
              <a:t>S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de-DE" b="1" dirty="0">
                <a:latin typeface="Chalkboard" panose="03050602040202020205" pitchFamily="66" charset="77"/>
              </a:rPr>
              <a:t>M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de-DE" b="1" dirty="0">
                <a:latin typeface="Chalkboard" panose="03050602040202020205" pitchFamily="66" charset="77"/>
              </a:rPr>
              <a:t>U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de-DE" b="1" dirty="0">
                <a:latin typeface="Chalkboard" panose="03050602040202020205" pitchFamily="66" charset="77"/>
              </a:rPr>
              <a:t>S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26999B0F-7E18-0CC9-EDB6-9D7055D2D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/>
              <a:t>Mortag</a:t>
            </a:r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B6DAF9A8-C672-D6E8-6751-13916BC1D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Modul 1 - </a:t>
            </a:r>
            <a:r>
              <a:rPr lang="en-US" dirty="0" err="1"/>
              <a:t>Demokratie</a:t>
            </a: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54165BF-87C7-4F47-5BD0-DD2DA850A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177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287F6A0-6F86-28D9-8F97-2EAD01281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ist hier gerade passiert???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BF5E0F4B-0731-F3C7-CDE3-EA311D8CB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752600"/>
            <a:ext cx="10691265" cy="41766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b="1" dirty="0">
                <a:latin typeface="Avenir" panose="02000503020000020003" pitchFamily="2" charset="0"/>
              </a:rPr>
              <a:t>Wä</a:t>
            </a:r>
            <a:r>
              <a:rPr lang="de-DE" sz="1800" b="1" dirty="0">
                <a:effectLst/>
                <a:latin typeface="Avenir" panose="02000503020000020003" pitchFamily="2" charset="0"/>
              </a:rPr>
              <a:t>hle</a:t>
            </a:r>
            <a:r>
              <a:rPr lang="de-DE" sz="1800" dirty="0">
                <a:effectLst/>
                <a:latin typeface="Avenir" panose="02000503020000020003" pitchFamily="2" charset="0"/>
              </a:rPr>
              <a:t> zwei der folgenden Begriffe und </a:t>
            </a:r>
            <a:r>
              <a:rPr lang="de-DE" sz="1800" b="1" dirty="0">
                <a:effectLst/>
                <a:latin typeface="Avenir" panose="02000503020000020003" pitchFamily="2" charset="0"/>
              </a:rPr>
              <a:t>begründe</a:t>
            </a:r>
            <a:r>
              <a:rPr lang="de-DE" sz="1800" dirty="0">
                <a:effectLst/>
                <a:latin typeface="Avenir" panose="02000503020000020003" pitchFamily="2" charset="0"/>
              </a:rPr>
              <a:t> deine Wahl, indem du deine Wahrnehmung</a:t>
            </a:r>
            <a:r>
              <a:rPr lang="de-DE" sz="1800" dirty="0">
                <a:latin typeface="Avenir" panose="02000503020000020003" pitchFamily="2" charset="0"/>
              </a:rPr>
              <a:t>...deine </a:t>
            </a:r>
            <a:r>
              <a:rPr lang="de-DE" sz="1800" dirty="0">
                <a:effectLst/>
                <a:latin typeface="Avenir" panose="02000503020000020003" pitchFamily="2" charset="0"/>
              </a:rPr>
              <a:t>Empfindungen...deine Bedürfnisse und </a:t>
            </a:r>
            <a:r>
              <a:rPr lang="de-DE" sz="1800" dirty="0">
                <a:latin typeface="Avenir" panose="02000503020000020003" pitchFamily="2" charset="0"/>
              </a:rPr>
              <a:t>G</a:t>
            </a:r>
            <a:r>
              <a:rPr lang="de-DE" sz="1800" dirty="0">
                <a:effectLst/>
                <a:latin typeface="Avenir" panose="02000503020000020003" pitchFamily="2" charset="0"/>
              </a:rPr>
              <a:t>efühle der </a:t>
            </a:r>
            <a:r>
              <a:rPr lang="de-DE" sz="1800" dirty="0">
                <a:latin typeface="Avenir" panose="02000503020000020003" pitchFamily="2" charset="0"/>
              </a:rPr>
              <a:t>gerade erlebten Minuten </a:t>
            </a:r>
            <a:r>
              <a:rPr lang="de-DE" sz="1800" dirty="0">
                <a:effectLst/>
                <a:latin typeface="Avenir" panose="02000503020000020003" pitchFamily="2" charset="0"/>
              </a:rPr>
              <a:t>beschreibst.</a:t>
            </a:r>
          </a:p>
          <a:p>
            <a:pPr marL="0" indent="0">
              <a:buNone/>
            </a:pPr>
            <a:endParaRPr lang="de-DE" sz="1800" dirty="0">
              <a:effectLst/>
              <a:latin typeface="Avenir" panose="02000503020000020003" pitchFamily="2" charset="0"/>
            </a:endParaRPr>
          </a:p>
          <a:p>
            <a:pPr>
              <a:buFont typeface="Wingdings" pitchFamily="2" charset="2"/>
              <a:buChar char="à"/>
            </a:pPr>
            <a:r>
              <a:rPr lang="de-DE" sz="1800" dirty="0">
                <a:latin typeface="Avenir" panose="02000503020000020003" pitchFamily="2" charset="0"/>
                <a:sym typeface="Wingdings" pitchFamily="2" charset="2"/>
              </a:rPr>
              <a:t> Selbstwertgefühl	 Schlecht		 Missachtet		 Nachteil</a:t>
            </a:r>
          </a:p>
          <a:p>
            <a:pPr>
              <a:buFont typeface="Wingdings" pitchFamily="2" charset="2"/>
              <a:buChar char="à"/>
            </a:pPr>
            <a:r>
              <a:rPr lang="de-DE" sz="1800" dirty="0">
                <a:latin typeface="Avenir" panose="02000503020000020003" pitchFamily="2" charset="0"/>
                <a:sym typeface="Wingdings" pitchFamily="2" charset="2"/>
              </a:rPr>
              <a:t> Ausgrenzung		 Überwältigt		 Überlegen</a:t>
            </a:r>
          </a:p>
          <a:p>
            <a:pPr>
              <a:buFont typeface="Wingdings" pitchFamily="2" charset="2"/>
              <a:buChar char="à"/>
            </a:pPr>
            <a:r>
              <a:rPr lang="de-DE" sz="1800" dirty="0">
                <a:latin typeface="Avenir" panose="02000503020000020003" pitchFamily="2" charset="0"/>
                <a:sym typeface="Wingdings" pitchFamily="2" charset="2"/>
              </a:rPr>
              <a:t> Benachteiligt		 Zugehörig		 Gleich</a:t>
            </a:r>
          </a:p>
          <a:p>
            <a:pPr>
              <a:buFont typeface="Wingdings" pitchFamily="2" charset="2"/>
              <a:buChar char="à"/>
            </a:pPr>
            <a:r>
              <a:rPr lang="de-DE" sz="1800" dirty="0">
                <a:latin typeface="Avenir" panose="02000503020000020003" pitchFamily="2" charset="0"/>
                <a:sym typeface="Wingdings" pitchFamily="2" charset="2"/>
              </a:rPr>
              <a:t> Bevorzug		 Ungerecht		 Abgrenzung</a:t>
            </a:r>
          </a:p>
          <a:p>
            <a:pPr>
              <a:buFont typeface="Wingdings" pitchFamily="2" charset="2"/>
              <a:buChar char="à"/>
            </a:pPr>
            <a:r>
              <a:rPr lang="de-DE" sz="1800" dirty="0">
                <a:latin typeface="Avenir" panose="02000503020000020003" pitchFamily="2" charset="0"/>
                <a:sym typeface="Wingdings" pitchFamily="2" charset="2"/>
              </a:rPr>
              <a:t> Besser		 Macht		 Ungleichwertig</a:t>
            </a:r>
          </a:p>
          <a:p>
            <a:pPr>
              <a:buFont typeface="Wingdings" pitchFamily="2" charset="2"/>
              <a:buChar char="à"/>
            </a:pPr>
            <a:r>
              <a:rPr lang="de-DE" sz="1800" dirty="0">
                <a:latin typeface="Avenir" panose="02000503020000020003" pitchFamily="2" charset="0"/>
                <a:sym typeface="Wingdings" pitchFamily="2" charset="2"/>
              </a:rPr>
              <a:t> Gerecht		 Anders		 Ausschluss</a:t>
            </a:r>
            <a:endParaRPr lang="de-DE" sz="1800" dirty="0">
              <a:latin typeface="Avenir" panose="02000503020000020003" pitchFamily="2" charset="0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DCF009DF-015B-3FBE-3620-84D0933F9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/>
              <a:t>Mortag</a:t>
            </a: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472F88C7-24C2-1A2F-1E4E-0AE246E5B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3</a:t>
            </a:fld>
            <a:endParaRPr lang="en-US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xmlns="" id="{21C47BB1-F2BF-C53E-3AEE-4C5F0BECE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/>
          <a:lstStyle/>
          <a:p>
            <a:r>
              <a:rPr lang="en-US" dirty="0"/>
              <a:t>Modul 1 - </a:t>
            </a:r>
            <a:r>
              <a:rPr lang="en-US" dirty="0" err="1"/>
              <a:t>Demokratie</a:t>
            </a:r>
            <a:endParaRPr lang="en-US" dirty="0"/>
          </a:p>
        </p:txBody>
      </p:sp>
      <p:sp>
        <p:nvSpPr>
          <p:cNvPr id="8" name="Abgerundetes Rechteck 7">
            <a:extLst>
              <a:ext uri="{FF2B5EF4-FFF2-40B4-BE49-F238E27FC236}">
                <a16:creationId xmlns:a16="http://schemas.microsoft.com/office/drawing/2014/main" xmlns="" id="{818AFACA-39BE-5A5C-17D7-BEB94882FE07}"/>
              </a:ext>
            </a:extLst>
          </p:cNvPr>
          <p:cNvSpPr/>
          <p:nvPr/>
        </p:nvSpPr>
        <p:spPr>
          <a:xfrm>
            <a:off x="8369448" y="2503714"/>
            <a:ext cx="2897266" cy="315685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Was wäre, wenn du in der anderen Gruppe gewesen wärst???</a:t>
            </a:r>
          </a:p>
        </p:txBody>
      </p:sp>
    </p:spTree>
    <p:extLst>
      <p:ext uri="{BB962C8B-B14F-4D97-AF65-F5344CB8AC3E}">
        <p14:creationId xmlns:p14="http://schemas.microsoft.com/office/powerpoint/2010/main" val="249199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1DC8780-F18E-2C97-318C-DD67290CB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797847"/>
          </a:xfrm>
        </p:spPr>
        <p:txBody>
          <a:bodyPr/>
          <a:lstStyle/>
          <a:p>
            <a:r>
              <a:rPr lang="de-DE" dirty="0"/>
              <a:t>Othering – ist menschlich?!?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9A3EEBE7-C3FC-0E22-630A-CA6BF6425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1800" dirty="0">
                <a:effectLst/>
                <a:latin typeface="Avenir" panose="02000503020000020003" pitchFamily="2" charset="0"/>
              </a:rPr>
              <a:t>Bewusstes und unbewusstes Vergleichen mit anderen </a:t>
            </a:r>
            <a:endParaRPr lang="de-DE" sz="1800" dirty="0">
              <a:latin typeface="Avenir" panose="02000503020000020003" pitchFamily="2" charset="0"/>
            </a:endParaRPr>
          </a:p>
          <a:p>
            <a:r>
              <a:rPr lang="de-DE" sz="1800" dirty="0">
                <a:latin typeface="Avenir" panose="02000503020000020003" pitchFamily="2" charset="0"/>
              </a:rPr>
              <a:t>I</a:t>
            </a:r>
            <a:r>
              <a:rPr lang="de-DE" sz="1800" dirty="0">
                <a:effectLst/>
                <a:latin typeface="Avenir" panose="02000503020000020003" pitchFamily="2" charset="0"/>
              </a:rPr>
              <a:t>ch bin </a:t>
            </a:r>
            <a:r>
              <a:rPr lang="de-DE" sz="1800" dirty="0">
                <a:latin typeface="Avenir" panose="02000503020000020003" pitchFamily="2" charset="0"/>
              </a:rPr>
              <a:t>ä</a:t>
            </a:r>
            <a:r>
              <a:rPr lang="de-DE" sz="1800" dirty="0">
                <a:effectLst/>
                <a:latin typeface="Avenir" panose="02000503020000020003" pitchFamily="2" charset="0"/>
              </a:rPr>
              <a:t>hnlich/gleich/anders als...</a:t>
            </a:r>
            <a:r>
              <a:rPr lang="de-DE" sz="1800" dirty="0">
                <a:effectLst/>
                <a:latin typeface="Wingdings" pitchFamily="2" charset="2"/>
              </a:rPr>
              <a:t> </a:t>
            </a:r>
          </a:p>
          <a:p>
            <a:r>
              <a:rPr lang="de-DE" sz="1800" dirty="0">
                <a:effectLst/>
                <a:latin typeface="Avenir" panose="02000503020000020003" pitchFamily="2" charset="0"/>
              </a:rPr>
              <a:t>was unterscheidet dich/deine Gruppe von anderen? </a:t>
            </a:r>
          </a:p>
          <a:p>
            <a:r>
              <a:rPr lang="de-DE" sz="1800" dirty="0">
                <a:effectLst/>
                <a:latin typeface="Avenir" panose="02000503020000020003" pitchFamily="2" charset="0"/>
              </a:rPr>
              <a:t>Fühlst du dich (innerhalb dieser Gruppe) mehr wert als die anderen (Gruppen)? </a:t>
            </a:r>
            <a:endParaRPr lang="de-DE" dirty="0"/>
          </a:p>
          <a:p>
            <a:r>
              <a:rPr lang="de-DE" sz="1800" dirty="0">
                <a:effectLst/>
                <a:latin typeface="Avenir" panose="02000503020000020003" pitchFamily="2" charset="0"/>
              </a:rPr>
              <a:t>„Die Anderen“ als fremde Gruppe wahrnehmen - durch Abwertung „der Anderen“ sich/die eigene Gruppe aufwerten </a:t>
            </a:r>
            <a:endParaRPr lang="de-DE" dirty="0"/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268177B4-C018-8FE9-653C-CC9CB29D4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/>
              <a:t>Mortag</a:t>
            </a:r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322E79CC-CE90-D87E-B273-9EE5B273B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Modul 1 - </a:t>
            </a:r>
            <a:r>
              <a:rPr lang="en-US" dirty="0" err="1"/>
              <a:t>Demokratie</a:t>
            </a: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5E8679A2-358E-AE64-1DC8-E7472E9F8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4</a:t>
            </a:fld>
            <a:endParaRPr lang="en-US"/>
          </a:p>
        </p:txBody>
      </p:sp>
      <p:sp>
        <p:nvSpPr>
          <p:cNvPr id="7" name="Abgerundetes Rechteck 6">
            <a:extLst>
              <a:ext uri="{FF2B5EF4-FFF2-40B4-BE49-F238E27FC236}">
                <a16:creationId xmlns:a16="http://schemas.microsoft.com/office/drawing/2014/main" xmlns="" id="{84413002-92EF-89C2-E529-FAC5A6958388}"/>
              </a:ext>
            </a:extLst>
          </p:cNvPr>
          <p:cNvSpPr/>
          <p:nvPr/>
        </p:nvSpPr>
        <p:spPr>
          <a:xfrm>
            <a:off x="812960" y="4800600"/>
            <a:ext cx="10466614" cy="11286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Was hat das mit Rassismus zu tun?</a:t>
            </a:r>
          </a:p>
        </p:txBody>
      </p:sp>
    </p:spTree>
    <p:extLst>
      <p:ext uri="{BB962C8B-B14F-4D97-AF65-F5344CB8AC3E}">
        <p14:creationId xmlns:p14="http://schemas.microsoft.com/office/powerpoint/2010/main" val="1068605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A70AD89-D50A-2F7A-0852-6C9ECE92E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136525"/>
            <a:ext cx="10691265" cy="1729465"/>
          </a:xfrm>
        </p:spPr>
        <p:txBody>
          <a:bodyPr>
            <a:normAutofit/>
          </a:bodyPr>
          <a:lstStyle/>
          <a:p>
            <a:pPr algn="ctr"/>
            <a:r>
              <a:rPr lang="de-DE" dirty="0"/>
              <a:t>Rassismus – was ist das eigentlich?</a:t>
            </a:r>
            <a:br>
              <a:rPr lang="de-DE" dirty="0"/>
            </a:br>
            <a:r>
              <a:rPr lang="de-DE" sz="1200" b="0" dirty="0">
                <a:effectLst/>
                <a:latin typeface="HelveticaNeue" panose="02000503000000020004" pitchFamily="2" charset="0"/>
              </a:rPr>
              <a:t>Wenn eine Gesellschaft rassistisch ist, woran würde man das erkennen? 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E35DB73C-3861-093C-E18E-836CFBF56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800" b="0" dirty="0">
                <a:effectLst/>
                <a:latin typeface="Chalkboard" panose="03050602040202020205" pitchFamily="66" charset="77"/>
              </a:rPr>
              <a:t>a)  „Rassistisch sein“ bedeutet für mich: (...) </a:t>
            </a:r>
            <a:endParaRPr lang="de-DE" dirty="0">
              <a:effectLst/>
              <a:latin typeface="Chalkboard" panose="03050602040202020205" pitchFamily="66" charset="77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de-DE" sz="1800" b="0" dirty="0">
                <a:effectLst/>
                <a:latin typeface="Chalkboard" panose="03050602040202020205" pitchFamily="66" charset="77"/>
              </a:rPr>
              <a:t>b)  Wenn ich „Rassismus“ höre, denke ich an: (...) </a:t>
            </a:r>
            <a:endParaRPr lang="de-DE" dirty="0">
              <a:effectLst/>
              <a:latin typeface="Chalkboard" panose="03050602040202020205" pitchFamily="66" charset="77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de-DE" sz="1800" b="0" dirty="0">
                <a:effectLst/>
                <a:latin typeface="Chalkboard" panose="03050602040202020205" pitchFamily="66" charset="77"/>
              </a:rPr>
              <a:t>c)  Zur Frage „Was hat Rassismus mit mir zu tun?“ meine ich: (...) </a:t>
            </a:r>
            <a:endParaRPr lang="de-DE" dirty="0">
              <a:effectLst/>
              <a:latin typeface="Chalkboard" panose="03050602040202020205" pitchFamily="66" charset="77"/>
            </a:endParaRPr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8BFB81CC-EB9D-9661-8CD0-C1BC31011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/>
              <a:t>Mortag</a:t>
            </a:r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0EC1A30-A375-7150-B2E3-A84367405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Modul 1 - </a:t>
            </a:r>
            <a:r>
              <a:rPr lang="en-US" dirty="0" err="1"/>
              <a:t>Demokratie</a:t>
            </a: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F4902952-14E9-A811-6A1A-CE228F155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5</a:t>
            </a:fld>
            <a:endParaRPr lang="en-US"/>
          </a:p>
        </p:txBody>
      </p:sp>
      <p:sp>
        <p:nvSpPr>
          <p:cNvPr id="7" name="Abgerundetes Rechteck 6">
            <a:extLst>
              <a:ext uri="{FF2B5EF4-FFF2-40B4-BE49-F238E27FC236}">
                <a16:creationId xmlns:a16="http://schemas.microsoft.com/office/drawing/2014/main" xmlns="" id="{B5F7FC14-FF17-9D02-04AE-6E46BC634346}"/>
              </a:ext>
            </a:extLst>
          </p:cNvPr>
          <p:cNvSpPr/>
          <p:nvPr/>
        </p:nvSpPr>
        <p:spPr>
          <a:xfrm>
            <a:off x="649674" y="4679501"/>
            <a:ext cx="10793186" cy="625019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Diskutiert in eurer Kleingruppe die Frage „was ist eigentlich Rassismus?“ und verfasst eine kurze Definition für diesen Begriff. (8 Minuten).</a:t>
            </a:r>
          </a:p>
        </p:txBody>
      </p:sp>
      <p:sp>
        <p:nvSpPr>
          <p:cNvPr id="8" name="Abgerundetes Rechteck 7">
            <a:extLst>
              <a:ext uri="{FF2B5EF4-FFF2-40B4-BE49-F238E27FC236}">
                <a16:creationId xmlns:a16="http://schemas.microsoft.com/office/drawing/2014/main" xmlns="" id="{07CC3A48-0FA4-DDC9-7C27-8418D251C426}"/>
              </a:ext>
            </a:extLst>
          </p:cNvPr>
          <p:cNvSpPr/>
          <p:nvPr/>
        </p:nvSpPr>
        <p:spPr>
          <a:xfrm>
            <a:off x="598714" y="1355922"/>
            <a:ext cx="10793186" cy="625019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Diskutiert in eurer Kleingruppe die Frage „was ist eigentlich Rassismus?“ und verfasst eine kurze Definition für diesen Begriff. (8 Minuten).</a:t>
            </a:r>
          </a:p>
        </p:txBody>
      </p:sp>
    </p:spTree>
    <p:extLst>
      <p:ext uri="{BB962C8B-B14F-4D97-AF65-F5344CB8AC3E}">
        <p14:creationId xmlns:p14="http://schemas.microsoft.com/office/powerpoint/2010/main" val="2767008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A70AD89-D50A-2F7A-0852-6C9ECE92E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136525"/>
            <a:ext cx="10691265" cy="1729465"/>
          </a:xfrm>
        </p:spPr>
        <p:txBody>
          <a:bodyPr>
            <a:normAutofit/>
          </a:bodyPr>
          <a:lstStyle/>
          <a:p>
            <a:pPr algn="ctr"/>
            <a:r>
              <a:rPr lang="de-DE" dirty="0"/>
              <a:t>Rassismus – was ist das eigentlich?</a:t>
            </a:r>
            <a:br>
              <a:rPr lang="de-DE" dirty="0"/>
            </a:br>
            <a:r>
              <a:rPr lang="de-DE" sz="1800" b="0" dirty="0">
                <a:effectLst/>
                <a:latin typeface="HelveticaNeue" panose="02000503000000020004" pitchFamily="2" charset="0"/>
              </a:rPr>
              <a:t>Wenn eine Gesellschaft rassistisch ist, woran würde man das erkennen? 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E35DB73C-3861-093C-E18E-836CFBF56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/>
              <a:t>Wie sieht eine rassistische Gesellschaft aus?</a:t>
            </a:r>
          </a:p>
          <a:p>
            <a:r>
              <a:rPr lang="de-DE" dirty="0"/>
              <a:t>Wer würde die Entscheidungen treffen? Wer hätte die Macht?</a:t>
            </a:r>
          </a:p>
          <a:p>
            <a:r>
              <a:rPr lang="de-DE" dirty="0"/>
              <a:t>Wer dürfte was und was nicht? </a:t>
            </a:r>
          </a:p>
          <a:p>
            <a:r>
              <a:rPr lang="de-DE" dirty="0"/>
              <a:t>Hätten alle die gleichen Rechte?</a:t>
            </a:r>
          </a:p>
          <a:p>
            <a:r>
              <a:rPr lang="de-DE" dirty="0"/>
              <a:t>Wer würde wobei benachteiligt und wer bevorzugt?</a:t>
            </a:r>
          </a:p>
          <a:p>
            <a:r>
              <a:rPr lang="de-DE" dirty="0"/>
              <a:t>Hätten alle dieselben Freiheiten?</a:t>
            </a:r>
          </a:p>
          <a:p>
            <a:r>
              <a:rPr lang="de-DE" dirty="0"/>
              <a:t>Würde eine rassistische Gesellschaft zugeben, dass sie rassistisch ist?</a:t>
            </a:r>
          </a:p>
          <a:p>
            <a:r>
              <a:rPr lang="de-DE" dirty="0"/>
              <a:t>Würde eine rassistische Gesellschaft behaupten, nur alles so zu organisieren, wie es zum Wohl der öffentlichen Ordnung oder einfach „besser“ oder „normal“ sei?</a:t>
            </a:r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8BFB81CC-EB9D-9661-8CD0-C1BC31011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E685-1B6F-4D7C-AEF2-C9AD71EC467A}" type="datetime1">
              <a:rPr lang="en-US" smtClean="0"/>
              <a:t>1/31/2024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0EC1A30-A375-7150-B2E3-A84367405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F4902952-14E9-A811-6A1A-CE228F155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6</a:t>
            </a:fld>
            <a:endParaRPr lang="en-US"/>
          </a:p>
        </p:txBody>
      </p:sp>
      <p:sp>
        <p:nvSpPr>
          <p:cNvPr id="7" name="Abgerundetes Rechteck 6">
            <a:extLst>
              <a:ext uri="{FF2B5EF4-FFF2-40B4-BE49-F238E27FC236}">
                <a16:creationId xmlns:a16="http://schemas.microsoft.com/office/drawing/2014/main" xmlns="" id="{B5F7FC14-FF17-9D02-04AE-6E46BC634346}"/>
              </a:ext>
            </a:extLst>
          </p:cNvPr>
          <p:cNvSpPr/>
          <p:nvPr/>
        </p:nvSpPr>
        <p:spPr>
          <a:xfrm>
            <a:off x="598714" y="1240971"/>
            <a:ext cx="10793186" cy="62501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Diskutiert einige der folgenden Fragen in Kleingruppen (8 Minuten).</a:t>
            </a:r>
          </a:p>
        </p:txBody>
      </p:sp>
    </p:spTree>
    <p:extLst>
      <p:ext uri="{BB962C8B-B14F-4D97-AF65-F5344CB8AC3E}">
        <p14:creationId xmlns:p14="http://schemas.microsoft.com/office/powerpoint/2010/main" val="2591703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C502E2A-BB4A-17F9-4CD7-0B81BB9B5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367" y="0"/>
            <a:ext cx="10691265" cy="740449"/>
          </a:xfrm>
        </p:spPr>
        <p:txBody>
          <a:bodyPr/>
          <a:lstStyle/>
          <a:p>
            <a:pPr algn="ctr"/>
            <a:r>
              <a:rPr lang="de-DE" i="1" dirty="0"/>
              <a:t>„EINE“ </a:t>
            </a:r>
            <a:r>
              <a:rPr lang="de-DE" dirty="0"/>
              <a:t>Definition...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20994523-06A3-49E1-C8D9-EA2375491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122218"/>
            <a:ext cx="10691265" cy="4806996"/>
          </a:xfrm>
        </p:spPr>
        <p:txBody>
          <a:bodyPr/>
          <a:lstStyle/>
          <a:p>
            <a:pPr marL="0" indent="0" algn="ctr">
              <a:lnSpc>
                <a:spcPct val="200000"/>
              </a:lnSpc>
              <a:buNone/>
            </a:pPr>
            <a:r>
              <a:rPr lang="de-DE" sz="2800" b="1" kern="100" dirty="0">
                <a:effectLst/>
                <a:latin typeface="Gurmukhi MN" panose="02020600050405020304" pitchFamily="18" charset="0"/>
                <a:ea typeface="Calibri" panose="020F0502020204030204" pitchFamily="34" charset="0"/>
                <a:cs typeface="Gurmukhi MN" panose="02020600050405020304" pitchFamily="18" charset="0"/>
              </a:rPr>
              <a:t>Rassismus: „Alle Arten der Verwendung von biologisch-anthropologischen (menschlichen) Merkmalen zur Differenzierung von ethnischen und kulturellen Gruppen mit dem Ziel der Hierarchisierung bzw. Diskriminierung und Unterdrückung.“</a:t>
            </a:r>
          </a:p>
          <a:p>
            <a:pPr marL="0" indent="0">
              <a:buNone/>
            </a:pPr>
            <a:r>
              <a:rPr lang="de-DE" sz="1800" kern="100" dirty="0">
                <a:latin typeface="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Quelle: </a:t>
            </a:r>
            <a:r>
              <a:rPr lang="de-DE" sz="1800" dirty="0">
                <a:effectLst/>
                <a:latin typeface="Abadi MT Condensed Light" panose="020B03060301010101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GEO-Themenlexikon, Band 13, Psychologie. Denken, Fühlen, Handeln, M-Z, Mannheim 2007, S. 626.</a:t>
            </a:r>
            <a:r>
              <a:rPr lang="de-DE" dirty="0">
                <a:effectLst/>
              </a:rPr>
              <a:t> 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23CCD6E2-3370-8553-CF75-5121A6502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E685-1B6F-4D7C-AEF2-C9AD71EC467A}" type="datetime1">
              <a:rPr lang="en-US" smtClean="0"/>
              <a:t>1/31/2024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BA31120-D595-9B29-8593-B13D30A2F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C5BCE454-695A-B782-5C5B-BB40580E3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281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01987DE-A4FF-BC32-8241-608AFF1BF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367" y="136525"/>
            <a:ext cx="10691265" cy="703504"/>
          </a:xfrm>
        </p:spPr>
        <p:txBody>
          <a:bodyPr/>
          <a:lstStyle/>
          <a:p>
            <a:pPr algn="ctr"/>
            <a:r>
              <a:rPr lang="de-DE" dirty="0"/>
              <a:t>___ Deutungshoheit ____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2E75BDE-BC5B-043E-B529-0811DA908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840029"/>
            <a:ext cx="10691265" cy="551632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400" b="0" dirty="0">
                <a:effectLst/>
                <a:latin typeface="HelveticaNeue" panose="02000503000000020004" pitchFamily="2" charset="0"/>
              </a:rPr>
              <a:t>„Was ist überhaupt rassistisch? </a:t>
            </a:r>
          </a:p>
          <a:p>
            <a:pPr marL="0" indent="0" algn="ctr">
              <a:buNone/>
            </a:pPr>
            <a:r>
              <a:rPr lang="de-DE" sz="2400" b="0" dirty="0">
                <a:effectLst/>
                <a:latin typeface="HelveticaNeue" panose="02000503000000020004" pitchFamily="2" charset="0"/>
              </a:rPr>
              <a:t>Wer kann die Frage überhaupt beantworten? </a:t>
            </a:r>
          </a:p>
          <a:p>
            <a:pPr marL="0" indent="0" algn="ctr">
              <a:buNone/>
            </a:pPr>
            <a:r>
              <a:rPr lang="de-DE" sz="2400" b="0" dirty="0">
                <a:effectLst/>
                <a:latin typeface="HelveticaNeue" panose="02000503000000020004" pitchFamily="2" charset="0"/>
              </a:rPr>
              <a:t>Was tun wir, um uns diese Frage nicht zu stellen oder gar stellen zu lassen? </a:t>
            </a:r>
            <a:endParaRPr lang="de-DE" sz="2800" dirty="0"/>
          </a:p>
          <a:p>
            <a:pPr marL="0" indent="0">
              <a:buNone/>
            </a:pPr>
            <a:endParaRPr lang="de-DE" sz="1000" b="0" dirty="0">
              <a:effectLst/>
              <a:latin typeface="HelveticaNeue" panose="02000503000000020004" pitchFamily="2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de-DE" sz="1800" b="0" dirty="0">
                <a:effectLst/>
                <a:latin typeface="HelveticaNeue" panose="02000503000000020004" pitchFamily="2" charset="0"/>
              </a:rPr>
              <a:t>Rassismus ist eine Definitionssache? Aber wer hat die Position, Rassismus zu definieren?</a:t>
            </a:r>
            <a:br>
              <a:rPr lang="de-DE" sz="1800" b="0" dirty="0">
                <a:effectLst/>
                <a:latin typeface="HelveticaNeue" panose="02000503000000020004" pitchFamily="2" charset="0"/>
              </a:rPr>
            </a:br>
            <a:r>
              <a:rPr lang="de-DE" sz="1800" b="0" dirty="0">
                <a:effectLst/>
                <a:latin typeface="HelveticaNeue" panose="02000503000000020004" pitchFamily="2" charset="0"/>
              </a:rPr>
              <a:t>Wer hat die Macht, Rassismus zu definieren und wer hat legitimerweise die Macht zu sagen: ‚Das ist rassistisch‘? </a:t>
            </a:r>
            <a:endParaRPr lang="de-DE" dirty="0"/>
          </a:p>
          <a:p>
            <a:pPr marL="0" indent="0">
              <a:lnSpc>
                <a:spcPct val="150000"/>
              </a:lnSpc>
              <a:buNone/>
            </a:pPr>
            <a:r>
              <a:rPr lang="de-DE" sz="1800" b="1" dirty="0">
                <a:effectLst/>
                <a:latin typeface="HelveticaNeue" panose="02000503000000020004" pitchFamily="2" charset="0"/>
              </a:rPr>
              <a:t>Rassismus ist Gewalt. Das sollte schon als Definition grundsätzlich reichen: Gewalt. Rassismus tut jemandem weh. Zunächst nicht mehr und nicht weniger. Natürlich können und müssen viele nicht damit umgehen, dass sie anderen Gewalt antun.“ </a:t>
            </a:r>
          </a:p>
          <a:p>
            <a:pPr marL="0" indent="0">
              <a:buNone/>
            </a:pPr>
            <a:endParaRPr lang="de-DE" sz="1800" b="1" dirty="0">
              <a:effectLst/>
              <a:latin typeface="HelveticaNeue" panose="02000503000000020004" pitchFamily="2" charset="0"/>
            </a:endParaRPr>
          </a:p>
          <a:p>
            <a:pPr marL="0" indent="0">
              <a:buNone/>
            </a:pPr>
            <a:r>
              <a:rPr lang="de-DE" sz="1300" i="1" dirty="0">
                <a:effectLst/>
                <a:latin typeface="Sabon"/>
              </a:rPr>
              <a:t>Quelle: </a:t>
            </a:r>
            <a:r>
              <a:rPr lang="de-DE" sz="1300" b="0" dirty="0" err="1">
                <a:effectLst/>
                <a:latin typeface="HelveticaNeue" panose="02000503000000020004" pitchFamily="2" charset="0"/>
              </a:rPr>
              <a:t>andrax</a:t>
            </a:r>
            <a:r>
              <a:rPr lang="de-DE" sz="1300" b="0" dirty="0">
                <a:effectLst/>
                <a:latin typeface="HelveticaNeue" panose="02000503000000020004" pitchFamily="2" charset="0"/>
              </a:rPr>
              <a:t>, </a:t>
            </a:r>
            <a:r>
              <a:rPr lang="de-DE" sz="1300" b="0" dirty="0" err="1">
                <a:effectLst/>
                <a:latin typeface="HelveticaNeue" panose="02000503000000020004" pitchFamily="2" charset="0"/>
              </a:rPr>
              <a:t>www.edition-assemblage.de</a:t>
            </a:r>
            <a:r>
              <a:rPr lang="de-DE" sz="1300" b="0" dirty="0">
                <a:effectLst/>
                <a:latin typeface="HelveticaNeue" panose="02000503000000020004" pitchFamily="2" charset="0"/>
              </a:rPr>
              <a:t>/wie-vermeide- ich-es-rassistische-artikel-zu-schreiben/ </a:t>
            </a:r>
            <a:endParaRPr lang="de-DE" b="1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13A312A2-E05F-F3D7-2FC1-CFBC6DF5B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/>
              <a:t>Mortag</a:t>
            </a:r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08B13162-37C5-92D2-74C2-60C311815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Modul 1 - </a:t>
            </a:r>
            <a:r>
              <a:rPr lang="en-US" dirty="0" err="1"/>
              <a:t>Demokratie</a:t>
            </a: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6B762AD6-DD58-7B38-9A16-53F31A3E8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55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8DB898E-49F1-8E7B-B658-6BC33E2A9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39996"/>
            <a:ext cx="10691265" cy="703504"/>
          </a:xfrm>
        </p:spPr>
        <p:txBody>
          <a:bodyPr/>
          <a:lstStyle/>
          <a:p>
            <a:pPr algn="ctr"/>
            <a:r>
              <a:rPr lang="de-DE" dirty="0"/>
              <a:t>Unschuldiger Rassismus </a:t>
            </a:r>
            <a:r>
              <a:rPr lang="de-DE" sz="2400" dirty="0"/>
              <a:t>– alltäglich...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01074ED4-0C91-08A4-5114-0B24A5DF9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900546"/>
            <a:ext cx="10691265" cy="5306290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e-DE" sz="1800" kern="100" dirty="0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Wann immer ich meine Texte lese,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e-DE" sz="1800" kern="100" dirty="0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wann immer ich keine Lust mehr habe,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e-DE" sz="1800" kern="100" dirty="0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Fragen nach meiner „Herkunft“ zu beantworten.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e-DE" sz="1800" kern="100" dirty="0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Wann immer ich meine Meinung zu Worten wie „Mohrenköpfen“, „Mulatten“ und „Negerküssen“ in gelben Sesseln sagen soll.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e-DE" sz="1800" kern="100" dirty="0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Höre ich von euch, dass das alles kein Rassismus ist,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e-DE" sz="1800" kern="100" dirty="0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dass ich zu empfindlich bin, wenn sich mir der Atem zuschnürt,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e-DE" sz="1800" kern="100" dirty="0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dass all das in der Vergangenheit liegt und heute in Deutschland keine Bedeutung mehr hat,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e-DE" sz="1800" kern="100" dirty="0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dass ich froh sein kann über meinen Exoten-Bonus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e-DE" sz="1800" kern="100" dirty="0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und all die Türen, die sich deshalb für mich öffnen. (...)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e-DE" sz="1800" kern="100" dirty="0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e-DE" sz="1800" kern="100" dirty="0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Und euer Rassismus ist so unschuldig.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e-DE" sz="1800" kern="100" dirty="0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Weil ihr weder Böses wollt, meint, noch tut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e-DE" sz="1800" kern="100" dirty="0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Und einfach nicht versteht,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e-DE" sz="1800" kern="100" dirty="0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was ihr Tag für Tag, Spruch für Spruch und Frage für Frage anrichtet.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e-DE" sz="1800" kern="100" dirty="0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e-DE" sz="1800" kern="100" dirty="0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Aber ich bin genauso unschuldig wie ihr. (...)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e-DE" sz="1800" kern="100" dirty="0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e-DE" sz="1800" kern="100" dirty="0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Und bin und war trotzdem ständig konfrontiert mit eurem </a:t>
            </a:r>
            <a:r>
              <a:rPr lang="de-DE" sz="1800" kern="100" dirty="0" err="1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innocent</a:t>
            </a:r>
            <a:r>
              <a:rPr lang="de-DE" sz="1800" kern="100" dirty="0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 </a:t>
            </a:r>
            <a:r>
              <a:rPr lang="de-DE" sz="1800" kern="100" dirty="0" err="1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racism</a:t>
            </a:r>
            <a:r>
              <a:rPr lang="de-DE" sz="1800" kern="100" dirty="0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.</a:t>
            </a:r>
            <a:endParaRPr lang="de-D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kern="100" dirty="0">
                <a:effectLst/>
                <a:latin typeface="Abadi MT Condensed Light" panose="020B03060301010101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Victoria B. Robinson / http://</a:t>
            </a:r>
            <a:r>
              <a:rPr lang="en-US" sz="1600" kern="100" dirty="0" err="1">
                <a:effectLst/>
                <a:latin typeface="Abadi MT Condensed Light" panose="020B03060301010101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victoriarobinson.de</a:t>
            </a:r>
            <a:endParaRPr lang="de-D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43B7D72A-9498-66DD-74E4-BC3EF3D77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/>
              <a:t>Mortag</a:t>
            </a:r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10822193-CA38-A516-670A-02F9EE91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Modul 1 - </a:t>
            </a:r>
            <a:r>
              <a:rPr lang="en-US" dirty="0" err="1"/>
              <a:t>Demokratie</a:t>
            </a: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8B48D28C-A2E2-9373-776E-649BC26C5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9</a:t>
            </a:fld>
            <a:endParaRPr lang="en-US"/>
          </a:p>
        </p:txBody>
      </p:sp>
      <p:pic>
        <p:nvPicPr>
          <p:cNvPr id="1026" name="Picture 2" descr="111 Gründe, Männer zu lieben | BRIGITTE.de">
            <a:extLst>
              <a:ext uri="{FF2B5EF4-FFF2-40B4-BE49-F238E27FC236}">
                <a16:creationId xmlns:a16="http://schemas.microsoft.com/office/drawing/2014/main" xmlns="" id="{C03F7AAE-AB08-2D71-E00D-90B146CB1C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5"/>
          <a:stretch/>
        </p:blipFill>
        <p:spPr bwMode="auto">
          <a:xfrm>
            <a:off x="7924800" y="3047172"/>
            <a:ext cx="3566564" cy="306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29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1006C46-E371-4278-C04D-DF9866E4F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732533"/>
          </a:xfrm>
        </p:spPr>
        <p:txBody>
          <a:bodyPr>
            <a:normAutofit/>
          </a:bodyPr>
          <a:lstStyle/>
          <a:p>
            <a:pPr algn="ctr"/>
            <a:r>
              <a:rPr lang="de-DE" dirty="0"/>
              <a:t>„Unsere Realität“ – </a:t>
            </a:r>
            <a:r>
              <a:rPr lang="de-DE" sz="2800" dirty="0"/>
              <a:t>Rassismus ist so viel mehr...</a:t>
            </a:r>
            <a:endParaRPr lang="de-DE" dirty="0"/>
          </a:p>
        </p:txBody>
      </p:sp>
      <p:pic>
        <p:nvPicPr>
          <p:cNvPr id="8" name="Inhaltsplatzhalter 7" descr="Ein Bild, das Menschliches Gesicht, Entwurf, Zeichnung, Augenbraue enthält.&#10;&#10;Automatisch generierte Beschreibung">
            <a:hlinkClick r:id="rId2"/>
            <a:extLst>
              <a:ext uri="{FF2B5EF4-FFF2-40B4-BE49-F238E27FC236}">
                <a16:creationId xmlns:a16="http://schemas.microsoft.com/office/drawing/2014/main" xmlns="" id="{8CB1536C-5C1E-21AC-BB33-5EBC5F272C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56151" y="2292350"/>
            <a:ext cx="3779685" cy="3636963"/>
          </a:xfr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03A54AC8-501D-9B8B-80B3-29AAD88B3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/>
              <a:t>Mortag</a:t>
            </a:r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FC1C7929-0A3F-9E68-504F-A7CF93641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Modul 1 - </a:t>
            </a:r>
            <a:r>
              <a:rPr lang="en-US" dirty="0" err="1"/>
              <a:t>Demokratie</a:t>
            </a: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F6C9211E-38B0-46D7-4C19-872E2011E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088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26E9B18-440B-188C-7C6F-D473E0C97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367" y="136525"/>
            <a:ext cx="10691265" cy="698886"/>
          </a:xfrm>
        </p:spPr>
        <p:txBody>
          <a:bodyPr>
            <a:normAutofit fontScale="90000"/>
          </a:bodyPr>
          <a:lstStyle/>
          <a:p>
            <a:pPr algn="ctr"/>
            <a:r>
              <a:rPr lang="de-DE" dirty="0"/>
              <a:t>Von Menschen gegen Menschen...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D691D2F9-9AAE-26AB-809D-379BFFDD2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302327"/>
            <a:ext cx="10691265" cy="4626887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de-DE" sz="1800" i="1" dirty="0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Obwohl der Begriff Rassismus erst im 19.Jahrhundert aufgetaucht ist, ist das Phänomen wohl schon wesentlich älter.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de-DE" sz="1800" i="1" dirty="0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Es </a:t>
            </a:r>
            <a:r>
              <a:rPr lang="de-DE" sz="1800" i="1" dirty="0">
                <a:latin typeface="Annai MN" pitchFamily="2" charset="77"/>
                <a:ea typeface="Annai MN" pitchFamily="2" charset="77"/>
                <a:cs typeface="Annai MN" pitchFamily="2" charset="77"/>
              </a:rPr>
              <a:t>meint, dass Menschen </a:t>
            </a:r>
            <a:r>
              <a:rPr lang="de-DE" sz="1800" i="1" dirty="0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aufgrund zugeschriebener oder tatsächlich unveränderlicher Merkmale als minderwertig eingestuft, als Bedrohung erlebt und mit Hass belegt werden.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de-DE" sz="1800" i="1" dirty="0">
                <a:effectLst/>
                <a:latin typeface="Annai MN" pitchFamily="2" charset="77"/>
                <a:ea typeface="Annai MN" pitchFamily="2" charset="77"/>
                <a:cs typeface="Annai MN" pitchFamily="2" charset="77"/>
              </a:rPr>
              <a:t>Zwei große Historische Erfahrungen prägen das heutige Verständnis von Rassismus: Kolonialismus und Zeit des NS.</a:t>
            </a:r>
            <a:endParaRPr lang="de-DE" dirty="0">
              <a:latin typeface="Annai MN" pitchFamily="2" charset="77"/>
              <a:ea typeface="Annai MN" pitchFamily="2" charset="77"/>
              <a:cs typeface="Annai MN" pitchFamily="2" charset="77"/>
            </a:endParaRPr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C32170C5-133C-D961-1D9F-DDB721020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/>
              <a:t>Mortag</a:t>
            </a:r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A53AAC35-AB07-5FF5-9184-68B9F60D0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Modul 1 - </a:t>
            </a:r>
            <a:r>
              <a:rPr lang="en-US" dirty="0" err="1"/>
              <a:t>Demokratie</a:t>
            </a: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34327BF4-F640-F792-C86F-9C3B1452E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187359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AnalogousFromRegularSeedRightStep">
      <a:dk1>
        <a:srgbClr val="000000"/>
      </a:dk1>
      <a:lt1>
        <a:srgbClr val="FFFFFF"/>
      </a:lt1>
      <a:dk2>
        <a:srgbClr val="1C2732"/>
      </a:dk2>
      <a:lt2>
        <a:srgbClr val="F3F0F1"/>
      </a:lt2>
      <a:accent1>
        <a:srgbClr val="21B782"/>
      </a:accent1>
      <a:accent2>
        <a:srgbClr val="14B1BC"/>
      </a:accent2>
      <a:accent3>
        <a:srgbClr val="298CE7"/>
      </a:accent3>
      <a:accent4>
        <a:srgbClr val="2E40D9"/>
      </a:accent4>
      <a:accent5>
        <a:srgbClr val="6529E7"/>
      </a:accent5>
      <a:accent6>
        <a:srgbClr val="A217D5"/>
      </a:accent6>
      <a:hlink>
        <a:srgbClr val="BF3F6C"/>
      </a:hlink>
      <a:folHlink>
        <a:srgbClr val="7F7F7F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687</Words>
  <Application>Microsoft Office PowerPoint</Application>
  <PresentationFormat>Breitbild</PresentationFormat>
  <Paragraphs>118</Paragraphs>
  <Slides>11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26" baseType="lpstr">
      <vt:lpstr>Abadi MT Condensed Light</vt:lpstr>
      <vt:lpstr>Annai MN</vt:lpstr>
      <vt:lpstr>Arial</vt:lpstr>
      <vt:lpstr>Avenir</vt:lpstr>
      <vt:lpstr>Calibri</vt:lpstr>
      <vt:lpstr>Calisto MT</vt:lpstr>
      <vt:lpstr>Chalkboard</vt:lpstr>
      <vt:lpstr>Gurmukhi MN</vt:lpstr>
      <vt:lpstr>HelveticaNeue</vt:lpstr>
      <vt:lpstr>Sabon</vt:lpstr>
      <vt:lpstr>Times</vt:lpstr>
      <vt:lpstr>Times New Roman</vt:lpstr>
      <vt:lpstr>Univers Condensed</vt:lpstr>
      <vt:lpstr>Wingdings</vt:lpstr>
      <vt:lpstr>ChronicleVTI</vt:lpstr>
      <vt:lpstr>Grenzenlos vermessen</vt:lpstr>
      <vt:lpstr>Arbeitsauftrag</vt:lpstr>
      <vt:lpstr>Was ist hier gerade passiert???</vt:lpstr>
      <vt:lpstr>Othering – ist menschlich?!?</vt:lpstr>
      <vt:lpstr>Rassismus – was ist das eigentlich? Wenn eine Gesellschaft rassistisch ist, woran würde man das erkennen?  </vt:lpstr>
      <vt:lpstr>Rassismus – was ist das eigentlich? Wenn eine Gesellschaft rassistisch ist, woran würde man das erkennen?  </vt:lpstr>
      <vt:lpstr>„EINE“ Definition...</vt:lpstr>
      <vt:lpstr>___ Deutungshoheit ____</vt:lpstr>
      <vt:lpstr>Unschuldiger Rassismus – alltäglich...</vt:lpstr>
      <vt:lpstr>„Unsere Realität“ – Rassismus ist so viel mehr...</vt:lpstr>
      <vt:lpstr>Von Menschen gegen Menschen...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Grenzenlos vermessen</dc:title>
  <dc:creator>Anne Mortag</dc:creator>
  <cp:lastModifiedBy>Uwe</cp:lastModifiedBy>
  <cp:revision>1</cp:revision>
  <dcterms:created xsi:type="dcterms:W3CDTF">2024-01-07T15:39:25Z</dcterms:created>
  <dcterms:modified xsi:type="dcterms:W3CDTF">2024-01-31T10:39:43Z</dcterms:modified>
</cp:coreProperties>
</file>