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20" y="7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C508823-EF4E-E8A2-92FF-CB41944F8B3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xmlns="" id="{208BE68B-0886-C175-5304-DC5C52AEA9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xmlns="" id="{D63FD828-783D-1B83-52C4-866989A1746D}"/>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5" name="Fußzeilenplatzhalter 4">
            <a:extLst>
              <a:ext uri="{FF2B5EF4-FFF2-40B4-BE49-F238E27FC236}">
                <a16:creationId xmlns:a16="http://schemas.microsoft.com/office/drawing/2014/main" xmlns="" id="{A52B775A-0E7C-0BDE-C091-A47578C8433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xmlns="" id="{B634200E-A935-29D7-37E8-83BB212B64B8}"/>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3439182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E13FDD89-4DB7-56E4-EC5D-8D358B5900C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xmlns="" id="{6559F537-7A0F-1CCC-49D6-92F669BFCBE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xmlns="" id="{F58C2EC2-25DC-AFE4-75EC-D7C8EC08AF5C}"/>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5" name="Fußzeilenplatzhalter 4">
            <a:extLst>
              <a:ext uri="{FF2B5EF4-FFF2-40B4-BE49-F238E27FC236}">
                <a16:creationId xmlns:a16="http://schemas.microsoft.com/office/drawing/2014/main" xmlns="" id="{AACA412D-9F61-4FC9-5040-357FE5D6DCD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xmlns="" id="{384A8748-4D9D-0254-B30E-C8A0E05F39AD}"/>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840700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68555CE-8121-1799-0B9C-2CDAE612611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xmlns="" id="{CCD8C932-B695-C70A-C615-9EF56E658C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xmlns="" id="{EE93425B-255C-2F3A-DCA5-E7CE0F81E349}"/>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5" name="Fußzeilenplatzhalter 4">
            <a:extLst>
              <a:ext uri="{FF2B5EF4-FFF2-40B4-BE49-F238E27FC236}">
                <a16:creationId xmlns:a16="http://schemas.microsoft.com/office/drawing/2014/main" xmlns="" id="{21558C76-1E6F-4D3F-C781-2A3CF66C7D8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xmlns="" id="{E1ED2200-AED2-94CE-79D3-B1668E1B6C7E}"/>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2410690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E38F387-9A15-CACA-EB90-8BAFEDFD6D0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xmlns="" id="{817D5A3C-5956-77CC-0618-FD884FBE919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xmlns="" id="{3AE12882-39AA-B8E8-EC21-EEC812D7497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xmlns="" id="{0FA33531-4E1F-4783-69E4-C5BD47A6F661}"/>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6" name="Fußzeilenplatzhalter 5">
            <a:extLst>
              <a:ext uri="{FF2B5EF4-FFF2-40B4-BE49-F238E27FC236}">
                <a16:creationId xmlns:a16="http://schemas.microsoft.com/office/drawing/2014/main" xmlns="" id="{3D819698-4B4E-813D-6E81-F4DCF045E9B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xmlns="" id="{54A436F6-404A-C91E-AAFF-1F4023C41F5F}"/>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2757992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85F4A88-FB95-028E-C34F-22867E74E08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xmlns="" id="{E5F452C7-F026-DC00-8417-7579A47DD3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xmlns="" id="{8D428EFC-BAA4-23BA-B865-982789C5553E}"/>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xmlns="" id="{F8267361-607F-39ED-0348-2E3C7CD622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xmlns="" id="{EC6BBA77-1443-E42B-5E5B-0A67A47A902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xmlns="" id="{440097F8-E9EC-5FA8-8388-816F4584F9D6}"/>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8" name="Fußzeilenplatzhalter 7">
            <a:extLst>
              <a:ext uri="{FF2B5EF4-FFF2-40B4-BE49-F238E27FC236}">
                <a16:creationId xmlns:a16="http://schemas.microsoft.com/office/drawing/2014/main" xmlns="" id="{542E3A89-6460-2AB0-DBBA-FB61F0C29CBD}"/>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xmlns="" id="{38550F5D-B2C7-8EE7-70F6-5582F1B9689B}"/>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668591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48F6414-2D07-FBCC-7F3A-5FC559A46A2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xmlns="" id="{137DEF44-22B0-55D4-3DFC-3D78AA690238}"/>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4" name="Fußzeilenplatzhalter 3">
            <a:extLst>
              <a:ext uri="{FF2B5EF4-FFF2-40B4-BE49-F238E27FC236}">
                <a16:creationId xmlns:a16="http://schemas.microsoft.com/office/drawing/2014/main" xmlns="" id="{FB14759D-0D05-88B2-6B05-E7243C8154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xmlns="" id="{20529D6F-A143-015F-6281-A21657AC0870}"/>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1823261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xmlns="" id="{D5319516-0CB9-1DD4-37D1-688A30F3C5AD}"/>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3" name="Fußzeilenplatzhalter 2">
            <a:extLst>
              <a:ext uri="{FF2B5EF4-FFF2-40B4-BE49-F238E27FC236}">
                <a16:creationId xmlns:a16="http://schemas.microsoft.com/office/drawing/2014/main" xmlns="" id="{018F46A3-3C71-5EEB-D606-2ECABA1D5FD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xmlns="" id="{F43BE799-8EB2-1F7D-CE50-3967D1F74115}"/>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284220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2CE620A-3606-6BAB-DC35-6FCEF72213A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xmlns="" id="{AA670671-063F-FB25-9615-2ACAA11890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xmlns="" id="{BCA97D80-2ACF-FCC3-2487-ABBFEC2B82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xmlns="" id="{0CFEF521-8CB9-3B25-5E07-882011909B61}"/>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6" name="Fußzeilenplatzhalter 5">
            <a:extLst>
              <a:ext uri="{FF2B5EF4-FFF2-40B4-BE49-F238E27FC236}">
                <a16:creationId xmlns:a16="http://schemas.microsoft.com/office/drawing/2014/main" xmlns="" id="{372BFB80-7F68-7D7E-BA98-B53251E0BBB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xmlns="" id="{F6E08ECB-DF20-4D73-3F4C-E0E647645B29}"/>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782379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16888B1-B880-AD1E-B342-11ACE6C41DB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xmlns="" id="{595780D9-B411-728F-289B-BF3886E5E2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xmlns="" id="{9605FC61-8B13-8C68-CE21-65FF5AE57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xmlns="" id="{CAEEFACB-382E-0DD7-2FD0-541568315E35}"/>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6" name="Fußzeilenplatzhalter 5">
            <a:extLst>
              <a:ext uri="{FF2B5EF4-FFF2-40B4-BE49-F238E27FC236}">
                <a16:creationId xmlns:a16="http://schemas.microsoft.com/office/drawing/2014/main" xmlns="" id="{D2374299-D5AD-1116-2425-F740549D97D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xmlns="" id="{7EB0E9D0-879F-62E2-31F3-6DD8924FA4A8}"/>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1079177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21C7CEB-CD6A-9B51-425F-76603DB15BA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xmlns="" id="{10BBE8FA-DD98-6548-9F21-0E50B6B3649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xmlns="" id="{B4B0B5CC-BD61-3A75-238A-80A58966B188}"/>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5" name="Fußzeilenplatzhalter 4">
            <a:extLst>
              <a:ext uri="{FF2B5EF4-FFF2-40B4-BE49-F238E27FC236}">
                <a16:creationId xmlns:a16="http://schemas.microsoft.com/office/drawing/2014/main" xmlns="" id="{1F25098C-4CFC-E43D-68F0-37E86401E0D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xmlns="" id="{AA04F71A-332A-2D5E-8568-570A92393724}"/>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320846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xmlns="" id="{DB9B9D12-511F-487A-D3FA-A4AE8497356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xmlns="" id="{BD3CC652-E67A-86EC-874F-8D688C1CC7A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xmlns="" id="{9669B2FB-2A3B-516A-26C0-7369EE6946CA}"/>
              </a:ext>
            </a:extLst>
          </p:cNvPr>
          <p:cNvSpPr>
            <a:spLocks noGrp="1"/>
          </p:cNvSpPr>
          <p:nvPr>
            <p:ph type="dt" sz="half" idx="10"/>
          </p:nvPr>
        </p:nvSpPr>
        <p:spPr/>
        <p:txBody>
          <a:bodyPr/>
          <a:lstStyle/>
          <a:p>
            <a:fld id="{1326F46B-188F-45DF-BFA9-2D2B781BFDDE}" type="datetimeFigureOut">
              <a:rPr lang="de-DE" smtClean="0"/>
              <a:t>31.01.2024</a:t>
            </a:fld>
            <a:endParaRPr lang="de-DE"/>
          </a:p>
        </p:txBody>
      </p:sp>
      <p:sp>
        <p:nvSpPr>
          <p:cNvPr id="5" name="Fußzeilenplatzhalter 4">
            <a:extLst>
              <a:ext uri="{FF2B5EF4-FFF2-40B4-BE49-F238E27FC236}">
                <a16:creationId xmlns:a16="http://schemas.microsoft.com/office/drawing/2014/main" xmlns="" id="{6D544158-B20F-7E45-8155-88D93BDBA2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xmlns="" id="{4DEF75BD-DF7E-2FF5-AC73-55F81D943020}"/>
              </a:ext>
            </a:extLst>
          </p:cNvPr>
          <p:cNvSpPr>
            <a:spLocks noGrp="1"/>
          </p:cNvSpPr>
          <p:nvPr>
            <p:ph type="sldNum" sz="quarter" idx="12"/>
          </p:nvPr>
        </p:nvSpPr>
        <p:spPr/>
        <p:txBody>
          <a:bodyPr/>
          <a:lstStyle/>
          <a:p>
            <a:fld id="{6E213A7A-61A6-420A-8FE7-0A96A58C9EF8}" type="slidenum">
              <a:rPr lang="de-DE" smtClean="0"/>
              <a:t>‹Nr.›</a:t>
            </a:fld>
            <a:endParaRPr lang="de-DE"/>
          </a:p>
        </p:txBody>
      </p:sp>
    </p:spTree>
    <p:extLst>
      <p:ext uri="{BB962C8B-B14F-4D97-AF65-F5344CB8AC3E}">
        <p14:creationId xmlns:p14="http://schemas.microsoft.com/office/powerpoint/2010/main" val="574500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xmlns="" id="{4544D40F-949A-87A2-E761-DF50C66FE2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xmlns="" id="{8E867921-E47E-B11A-52B7-D21F9D0180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xmlns="" id="{AF3328BC-164A-C60B-0114-A6063F77E2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26F46B-188F-45DF-BFA9-2D2B781BFDDE}" type="datetimeFigureOut">
              <a:rPr lang="de-DE" smtClean="0"/>
              <a:t>31.01.2024</a:t>
            </a:fld>
            <a:endParaRPr lang="de-DE"/>
          </a:p>
        </p:txBody>
      </p:sp>
      <p:sp>
        <p:nvSpPr>
          <p:cNvPr id="5" name="Fußzeilenplatzhalter 4">
            <a:extLst>
              <a:ext uri="{FF2B5EF4-FFF2-40B4-BE49-F238E27FC236}">
                <a16:creationId xmlns:a16="http://schemas.microsoft.com/office/drawing/2014/main" xmlns="" id="{22F6B190-7F3A-247A-56AC-A8D1F8A6A4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xmlns="" id="{D5606401-D3E4-4F3A-6BB5-13F5E1F1B9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213A7A-61A6-420A-8FE7-0A96A58C9EF8}" type="slidenum">
              <a:rPr lang="de-DE" smtClean="0"/>
              <a:t>‹Nr.›</a:t>
            </a:fld>
            <a:endParaRPr lang="de-DE"/>
          </a:p>
        </p:txBody>
      </p:sp>
    </p:spTree>
    <p:extLst>
      <p:ext uri="{BB962C8B-B14F-4D97-AF65-F5344CB8AC3E}">
        <p14:creationId xmlns:p14="http://schemas.microsoft.com/office/powerpoint/2010/main" val="1679166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xwbb1sbd8b8"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xmlns="" id="{F0892C0B-5518-AF39-4CC0-9D9B30532FBE}"/>
              </a:ext>
            </a:extLst>
          </p:cNvPr>
          <p:cNvPicPr>
            <a:picLocks noChangeAspect="1"/>
          </p:cNvPicPr>
          <p:nvPr/>
        </p:nvPicPr>
        <p:blipFill>
          <a:blip r:embed="rId2"/>
          <a:stretch>
            <a:fillRect/>
          </a:stretch>
        </p:blipFill>
        <p:spPr>
          <a:xfrm>
            <a:off x="1321656" y="133064"/>
            <a:ext cx="9548687" cy="6591871"/>
          </a:xfrm>
          <a:prstGeom prst="rect">
            <a:avLst/>
          </a:prstGeom>
        </p:spPr>
      </p:pic>
      <p:sp>
        <p:nvSpPr>
          <p:cNvPr id="6" name="Textfeld 5">
            <a:extLst>
              <a:ext uri="{FF2B5EF4-FFF2-40B4-BE49-F238E27FC236}">
                <a16:creationId xmlns:a16="http://schemas.microsoft.com/office/drawing/2014/main" xmlns="" id="{3A5CC58A-AD85-3914-AA9B-8636D3FB7299}"/>
              </a:ext>
            </a:extLst>
          </p:cNvPr>
          <p:cNvSpPr txBox="1"/>
          <p:nvPr/>
        </p:nvSpPr>
        <p:spPr>
          <a:xfrm>
            <a:off x="276225" y="6305550"/>
            <a:ext cx="1390189" cy="369332"/>
          </a:xfrm>
          <a:prstGeom prst="rect">
            <a:avLst/>
          </a:prstGeom>
          <a:noFill/>
        </p:spPr>
        <p:txBody>
          <a:bodyPr wrap="none" rtlCol="0">
            <a:spAutoFit/>
          </a:bodyPr>
          <a:lstStyle/>
          <a:p>
            <a:r>
              <a:rPr lang="de-DE" dirty="0">
                <a:hlinkClick r:id="rId3"/>
              </a:rPr>
              <a:t>Videobeitrag</a:t>
            </a:r>
            <a:endParaRPr lang="de-DE" dirty="0"/>
          </a:p>
        </p:txBody>
      </p:sp>
    </p:spTree>
    <p:extLst>
      <p:ext uri="{BB962C8B-B14F-4D97-AF65-F5344CB8AC3E}">
        <p14:creationId xmlns:p14="http://schemas.microsoft.com/office/powerpoint/2010/main" val="39341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965A2DC-A4B4-66D7-D899-6082EBC92CCC}"/>
              </a:ext>
            </a:extLst>
          </p:cNvPr>
          <p:cNvSpPr>
            <a:spLocks noGrp="1"/>
          </p:cNvSpPr>
          <p:nvPr>
            <p:ph type="title"/>
          </p:nvPr>
        </p:nvSpPr>
        <p:spPr/>
        <p:txBody>
          <a:bodyPr/>
          <a:lstStyle/>
          <a:p>
            <a:r>
              <a:rPr lang="de-DE" dirty="0"/>
              <a:t>Fragen, die sich aus dem Nachrichtenbeitrag ergeben?</a:t>
            </a:r>
          </a:p>
        </p:txBody>
      </p:sp>
      <p:sp>
        <p:nvSpPr>
          <p:cNvPr id="3" name="Inhaltsplatzhalter 2">
            <a:extLst>
              <a:ext uri="{FF2B5EF4-FFF2-40B4-BE49-F238E27FC236}">
                <a16:creationId xmlns:a16="http://schemas.microsoft.com/office/drawing/2014/main" xmlns="" id="{ECC65219-CC98-F070-0A90-B62C0CBE6B8F}"/>
              </a:ext>
            </a:extLst>
          </p:cNvPr>
          <p:cNvSpPr>
            <a:spLocks noGrp="1"/>
          </p:cNvSpPr>
          <p:nvPr>
            <p:ph idx="1"/>
          </p:nvPr>
        </p:nvSpPr>
        <p:spPr/>
        <p:txBody>
          <a:bodyPr/>
          <a:lstStyle/>
          <a:p>
            <a:r>
              <a:rPr lang="de-DE" dirty="0"/>
              <a:t>Wer waren die Herero und was ist ihnen unter deutscher Herrschaft widerfahren?</a:t>
            </a:r>
          </a:p>
          <a:p>
            <a:r>
              <a:rPr lang="de-DE" dirty="0"/>
              <a:t>Was versteht man unter Völkermord? Haben die deutschen „Kolonialherren“ damals einen solchen begangen?</a:t>
            </a:r>
          </a:p>
          <a:p>
            <a:r>
              <a:rPr lang="de-DE" dirty="0"/>
              <a:t>Wie sollte sich Deutschland heute verhalten?</a:t>
            </a:r>
          </a:p>
        </p:txBody>
      </p:sp>
    </p:spTree>
    <p:extLst>
      <p:ext uri="{BB962C8B-B14F-4D97-AF65-F5344CB8AC3E}">
        <p14:creationId xmlns:p14="http://schemas.microsoft.com/office/powerpoint/2010/main" val="257997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Karte, Text, Atlas enthält.&#10;&#10;Automatisch generierte Beschreibung">
            <a:extLst>
              <a:ext uri="{FF2B5EF4-FFF2-40B4-BE49-F238E27FC236}">
                <a16:creationId xmlns:a16="http://schemas.microsoft.com/office/drawing/2014/main" xmlns="" id="{4C08C476-4ABE-CB9A-61E0-45FC56C0B0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9837" y="623496"/>
            <a:ext cx="6992326" cy="5611008"/>
          </a:xfrm>
          <a:prstGeom prst="rect">
            <a:avLst/>
          </a:prstGeom>
        </p:spPr>
      </p:pic>
      <p:sp>
        <p:nvSpPr>
          <p:cNvPr id="2" name="Textfeld 1">
            <a:extLst>
              <a:ext uri="{FF2B5EF4-FFF2-40B4-BE49-F238E27FC236}">
                <a16:creationId xmlns:a16="http://schemas.microsoft.com/office/drawing/2014/main" xmlns="" id="{994160EB-3235-A76B-EAC7-BAF5B4278FA2}"/>
              </a:ext>
            </a:extLst>
          </p:cNvPr>
          <p:cNvSpPr txBox="1"/>
          <p:nvPr/>
        </p:nvSpPr>
        <p:spPr>
          <a:xfrm>
            <a:off x="10114384" y="5850294"/>
            <a:ext cx="1614196" cy="523220"/>
          </a:xfrm>
          <a:prstGeom prst="rect">
            <a:avLst/>
          </a:prstGeom>
          <a:noFill/>
        </p:spPr>
        <p:txBody>
          <a:bodyPr wrap="square" rtlCol="0">
            <a:spAutoFit/>
          </a:bodyPr>
          <a:lstStyle/>
          <a:p>
            <a:r>
              <a:rPr lang="de-DE" sz="1400" dirty="0"/>
              <a:t>Quelle: segu-geschichte.de</a:t>
            </a:r>
          </a:p>
        </p:txBody>
      </p:sp>
    </p:spTree>
    <p:extLst>
      <p:ext uri="{BB962C8B-B14F-4D97-AF65-F5344CB8AC3E}">
        <p14:creationId xmlns:p14="http://schemas.microsoft.com/office/powerpoint/2010/main" val="3118607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arte, Text, Atlas enthält.&#10;&#10;Automatisch generierte Beschreibung">
            <a:extLst>
              <a:ext uri="{FF2B5EF4-FFF2-40B4-BE49-F238E27FC236}">
                <a16:creationId xmlns:a16="http://schemas.microsoft.com/office/drawing/2014/main" xmlns="" id="{4A6893A7-AA3F-BD46-D1A4-2427846BA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600" y="261546"/>
            <a:ext cx="6468749" cy="6572249"/>
          </a:xfrm>
          <a:prstGeom prst="rect">
            <a:avLst/>
          </a:prstGeom>
        </p:spPr>
      </p:pic>
      <p:pic>
        <p:nvPicPr>
          <p:cNvPr id="2" name="Grafik 1" descr="Ein Bild, das Karte, Text, Atlas enthält.&#10;&#10;Automatisch generierte Beschreibung">
            <a:extLst>
              <a:ext uri="{FF2B5EF4-FFF2-40B4-BE49-F238E27FC236}">
                <a16:creationId xmlns:a16="http://schemas.microsoft.com/office/drawing/2014/main" xmlns="" id="{97924A5A-3D91-E9E1-F8E3-CB9F8775A5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8587" y="175821"/>
            <a:ext cx="2380396" cy="1910154"/>
          </a:xfrm>
          <a:prstGeom prst="rect">
            <a:avLst/>
          </a:prstGeom>
        </p:spPr>
      </p:pic>
      <p:sp>
        <p:nvSpPr>
          <p:cNvPr id="5" name="Textfeld 4">
            <a:extLst>
              <a:ext uri="{FF2B5EF4-FFF2-40B4-BE49-F238E27FC236}">
                <a16:creationId xmlns:a16="http://schemas.microsoft.com/office/drawing/2014/main" xmlns="" id="{AE3AA8DB-7151-28F6-CE41-2A9B408B14BC}"/>
              </a:ext>
            </a:extLst>
          </p:cNvPr>
          <p:cNvSpPr txBox="1"/>
          <p:nvPr/>
        </p:nvSpPr>
        <p:spPr>
          <a:xfrm>
            <a:off x="7838587" y="2438400"/>
            <a:ext cx="3905250" cy="4247317"/>
          </a:xfrm>
          <a:prstGeom prst="rect">
            <a:avLst/>
          </a:prstGeom>
          <a:noFill/>
        </p:spPr>
        <p:txBody>
          <a:bodyPr wrap="square" rtlCol="0">
            <a:spAutoFit/>
          </a:bodyPr>
          <a:lstStyle/>
          <a:p>
            <a:r>
              <a:rPr lang="de-DE" dirty="0"/>
              <a:t>Aufgaben:</a:t>
            </a:r>
          </a:p>
          <a:p>
            <a:r>
              <a:rPr lang="de-DE" dirty="0"/>
              <a:t>Teil A  - Vorgeschichte des Krieges</a:t>
            </a:r>
          </a:p>
          <a:p>
            <a:pPr marL="342900" indent="-342900">
              <a:buAutoNum type="arabicPeriod"/>
            </a:pPr>
            <a:r>
              <a:rPr lang="de-DE" dirty="0"/>
              <a:t>Beschreibe die Entwicklung des Verhältnisses zwischen den Herero/</a:t>
            </a:r>
            <a:r>
              <a:rPr lang="de-DE" dirty="0" err="1"/>
              <a:t>Nama</a:t>
            </a:r>
            <a:r>
              <a:rPr lang="de-DE" dirty="0"/>
              <a:t> und den deutschen „Kolonialherren“.</a:t>
            </a:r>
          </a:p>
          <a:p>
            <a:pPr marL="342900" indent="-342900">
              <a:buAutoNum type="arabicPeriod"/>
            </a:pPr>
            <a:r>
              <a:rPr lang="de-DE" dirty="0"/>
              <a:t>Benenne Ursache(n) und Auslöser des Krieges.</a:t>
            </a:r>
          </a:p>
          <a:p>
            <a:endParaRPr lang="de-DE" dirty="0"/>
          </a:p>
          <a:p>
            <a:r>
              <a:rPr lang="de-DE" dirty="0"/>
              <a:t>Teil B – der Krieg</a:t>
            </a:r>
          </a:p>
          <a:p>
            <a:pPr marL="342900" indent="-342900">
              <a:buAutoNum type="arabicPeriod"/>
            </a:pPr>
            <a:r>
              <a:rPr lang="de-DE" dirty="0"/>
              <a:t>Fasse die dargestellten Kriegsereignisse zusammen.</a:t>
            </a:r>
          </a:p>
          <a:p>
            <a:pPr marL="342900" indent="-342900">
              <a:buAutoNum type="arabicPeriod"/>
            </a:pPr>
            <a:r>
              <a:rPr lang="de-DE" dirty="0"/>
              <a:t>Vermute, worin die „öffentliche Kritik“ an von Trotha bestanden haben könnte. </a:t>
            </a:r>
          </a:p>
        </p:txBody>
      </p:sp>
    </p:spTree>
    <p:extLst>
      <p:ext uri="{BB962C8B-B14F-4D97-AF65-F5344CB8AC3E}">
        <p14:creationId xmlns:p14="http://schemas.microsoft.com/office/powerpoint/2010/main" val="177198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407E9AE4-4BB3-F845-5C23-7633B7292AD7}"/>
              </a:ext>
            </a:extLst>
          </p:cNvPr>
          <p:cNvPicPr>
            <a:picLocks noChangeAspect="1"/>
          </p:cNvPicPr>
          <p:nvPr/>
        </p:nvPicPr>
        <p:blipFill>
          <a:blip r:embed="rId2"/>
          <a:stretch>
            <a:fillRect/>
          </a:stretch>
        </p:blipFill>
        <p:spPr>
          <a:xfrm>
            <a:off x="261256" y="223880"/>
            <a:ext cx="9797144" cy="2668610"/>
          </a:xfrm>
          <a:prstGeom prst="rect">
            <a:avLst/>
          </a:prstGeom>
        </p:spPr>
      </p:pic>
      <p:sp>
        <p:nvSpPr>
          <p:cNvPr id="6" name="Textfeld 5">
            <a:extLst>
              <a:ext uri="{FF2B5EF4-FFF2-40B4-BE49-F238E27FC236}">
                <a16:creationId xmlns:a16="http://schemas.microsoft.com/office/drawing/2014/main" xmlns="" id="{F912735E-F54F-52BE-31D7-A98567288A84}"/>
              </a:ext>
            </a:extLst>
          </p:cNvPr>
          <p:cNvSpPr txBox="1"/>
          <p:nvPr/>
        </p:nvSpPr>
        <p:spPr>
          <a:xfrm>
            <a:off x="5379386" y="2488183"/>
            <a:ext cx="6096000" cy="1477328"/>
          </a:xfrm>
          <a:prstGeom prst="rect">
            <a:avLst/>
          </a:prstGeom>
          <a:solidFill>
            <a:schemeClr val="accent6">
              <a:lumMod val="40000"/>
              <a:lumOff val="60000"/>
            </a:schemeClr>
          </a:solidFill>
        </p:spPr>
        <p:txBody>
          <a:bodyPr wrap="square">
            <a:spAutoFit/>
          </a:bodyPr>
          <a:lstStyle/>
          <a:p>
            <a:pPr algn="ctr"/>
            <a:r>
              <a:rPr lang="de-DE" dirty="0"/>
              <a:t>AUFGABE</a:t>
            </a:r>
          </a:p>
          <a:p>
            <a:r>
              <a:rPr lang="de-DE" dirty="0"/>
              <a:t>Stell dir vor, du wärst </a:t>
            </a:r>
            <a:r>
              <a:rPr lang="de-DE" b="1" dirty="0"/>
              <a:t>Staatsanwalt</a:t>
            </a:r>
            <a:r>
              <a:rPr lang="de-DE" dirty="0"/>
              <a:t> oder </a:t>
            </a:r>
            <a:r>
              <a:rPr lang="de-DE" b="1" dirty="0"/>
              <a:t>Staatsanwältin</a:t>
            </a:r>
            <a:r>
              <a:rPr lang="de-DE" dirty="0"/>
              <a:t> und sollst auf Grundlage der Berichte eine </a:t>
            </a:r>
            <a:r>
              <a:rPr lang="de-DE" b="1" dirty="0"/>
              <a:t>Anklage</a:t>
            </a:r>
            <a:r>
              <a:rPr lang="de-DE" dirty="0"/>
              <a:t> wegen </a:t>
            </a:r>
            <a:r>
              <a:rPr lang="de-DE" b="1" dirty="0"/>
              <a:t>Völkermords</a:t>
            </a:r>
            <a:r>
              <a:rPr lang="de-DE" dirty="0"/>
              <a:t> verfassen. Formuliere mit Hilfe der UN-Konvention geeignete </a:t>
            </a:r>
            <a:r>
              <a:rPr lang="de-DE" b="1" dirty="0"/>
              <a:t>Vorwürfe</a:t>
            </a:r>
            <a:r>
              <a:rPr lang="de-DE" dirty="0"/>
              <a:t> und begründe.</a:t>
            </a:r>
          </a:p>
        </p:txBody>
      </p:sp>
      <p:sp>
        <p:nvSpPr>
          <p:cNvPr id="8" name="Textfeld 7">
            <a:extLst>
              <a:ext uri="{FF2B5EF4-FFF2-40B4-BE49-F238E27FC236}">
                <a16:creationId xmlns:a16="http://schemas.microsoft.com/office/drawing/2014/main" xmlns="" id="{7642B66C-7DFA-87BB-0A2D-A510E95E2E82}"/>
              </a:ext>
            </a:extLst>
          </p:cNvPr>
          <p:cNvSpPr txBox="1"/>
          <p:nvPr/>
        </p:nvSpPr>
        <p:spPr>
          <a:xfrm>
            <a:off x="261256" y="5088948"/>
            <a:ext cx="4994210" cy="1754326"/>
          </a:xfrm>
          <a:prstGeom prst="rect">
            <a:avLst/>
          </a:prstGeom>
          <a:noFill/>
        </p:spPr>
        <p:txBody>
          <a:bodyPr wrap="square">
            <a:spAutoFit/>
          </a:bodyPr>
          <a:lstStyle/>
          <a:p>
            <a:r>
              <a:rPr lang="de-DE" sz="1800" b="1" i="1" kern="0" dirty="0">
                <a:effectLst/>
                <a:latin typeface="Times New Roman" panose="02020603050405020304" pitchFamily="18" charset="0"/>
                <a:ea typeface="Times New Roman" panose="02020603050405020304" pitchFamily="18" charset="0"/>
              </a:rPr>
              <a:t>"Innerhalb der deutschen Grenze wird jeder Herero mit oder ohne Gewehr, mit oder ohne Vieh erschossen, ich nehme keine Weiber und Kinder mehr auf, treibe sie zu Ihrem Volk zurück oder lasse auf sie schießen.</a:t>
            </a:r>
            <a:r>
              <a:rPr lang="de-DE" b="1" i="1" kern="0" dirty="0">
                <a:latin typeface="Times New Roman" panose="02020603050405020304" pitchFamily="18" charset="0"/>
                <a:ea typeface="Times New Roman" panose="02020603050405020304" pitchFamily="18" charset="0"/>
              </a:rPr>
              <a:t>“</a:t>
            </a:r>
            <a:r>
              <a:rPr lang="de-DE" sz="1800" b="1" i="1" kern="0" dirty="0">
                <a:effectLst/>
                <a:latin typeface="Times New Roman" panose="02020603050405020304" pitchFamily="18" charset="0"/>
                <a:ea typeface="Times New Roman" panose="02020603050405020304" pitchFamily="18" charset="0"/>
              </a:rPr>
              <a:t> (v. Trotha)</a:t>
            </a:r>
            <a:br>
              <a:rPr lang="de-DE" sz="1800" b="1" i="1" kern="0" dirty="0">
                <a:effectLst/>
                <a:latin typeface="Times New Roman" panose="02020603050405020304" pitchFamily="18" charset="0"/>
                <a:ea typeface="Times New Roman" panose="02020603050405020304" pitchFamily="18" charset="0"/>
              </a:rPr>
            </a:br>
            <a:endParaRPr lang="de-DE" dirty="0"/>
          </a:p>
        </p:txBody>
      </p:sp>
      <p:sp>
        <p:nvSpPr>
          <p:cNvPr id="10" name="Textfeld 9">
            <a:extLst>
              <a:ext uri="{FF2B5EF4-FFF2-40B4-BE49-F238E27FC236}">
                <a16:creationId xmlns:a16="http://schemas.microsoft.com/office/drawing/2014/main" xmlns="" id="{9AF8021D-900E-E132-DABB-FE2C90DDDFB6}"/>
              </a:ext>
            </a:extLst>
          </p:cNvPr>
          <p:cNvSpPr txBox="1"/>
          <p:nvPr/>
        </p:nvSpPr>
        <p:spPr>
          <a:xfrm>
            <a:off x="5379386" y="4279630"/>
            <a:ext cx="6486141" cy="1754326"/>
          </a:xfrm>
          <a:prstGeom prst="rect">
            <a:avLst/>
          </a:prstGeom>
          <a:noFill/>
        </p:spPr>
        <p:txBody>
          <a:bodyPr wrap="square">
            <a:spAutoFit/>
          </a:bodyPr>
          <a:lstStyle/>
          <a:p>
            <a:r>
              <a:rPr lang="de-DE" i="1" dirty="0"/>
              <a:t>„Das Volk schrumpfte auf spärliche Reste zusammen, die allmählich in unsere Gewalt kamen, Teile entkamen jetzt und später durch das Sandfeld in englisches Gebiet. Es war eine ebenso törichte wie grausame Politik, das Volk so zu zertrümmern, man hätte noch viel von ihrem Herdenreichtum retten können, wenn man sie schonte und wieder aufnahm, bestraft waren sie genug“ (Soldat v. </a:t>
            </a:r>
            <a:r>
              <a:rPr lang="de-DE" i="1" dirty="0" err="1"/>
              <a:t>Estorff</a:t>
            </a:r>
            <a:r>
              <a:rPr lang="de-DE" i="1" dirty="0"/>
              <a:t>)</a:t>
            </a:r>
          </a:p>
        </p:txBody>
      </p:sp>
      <p:sp>
        <p:nvSpPr>
          <p:cNvPr id="12" name="Textfeld 11">
            <a:extLst>
              <a:ext uri="{FF2B5EF4-FFF2-40B4-BE49-F238E27FC236}">
                <a16:creationId xmlns:a16="http://schemas.microsoft.com/office/drawing/2014/main" xmlns="" id="{C142CBAC-74B7-8946-8F7C-15FBA9FBD7BC}"/>
              </a:ext>
            </a:extLst>
          </p:cNvPr>
          <p:cNvSpPr txBox="1"/>
          <p:nvPr/>
        </p:nvSpPr>
        <p:spPr>
          <a:xfrm>
            <a:off x="241333" y="2997432"/>
            <a:ext cx="5034055" cy="2031325"/>
          </a:xfrm>
          <a:prstGeom prst="rect">
            <a:avLst/>
          </a:prstGeom>
          <a:noFill/>
        </p:spPr>
        <p:txBody>
          <a:bodyPr wrap="square">
            <a:spAutoFit/>
          </a:bodyPr>
          <a:lstStyle/>
          <a:p>
            <a:r>
              <a:rPr lang="de-DE" i="1" dirty="0"/>
              <a:t>"Die Hererofrauen mussten die Schädel der Ermordeten damals mit Glasscherben abkratzen, abwaschen und auskochen. Und dann wurden sie hierher (ins Museum nach Berlin) gebracht – wie Straußeneier. Das ist menschenunwürdig. Und man weiß nicht, ob diese Menschen damals geköpft wurden.„ (ein Herero-Nachfahre)</a:t>
            </a:r>
          </a:p>
        </p:txBody>
      </p:sp>
      <p:sp>
        <p:nvSpPr>
          <p:cNvPr id="2" name="Textfeld 1">
            <a:extLst>
              <a:ext uri="{FF2B5EF4-FFF2-40B4-BE49-F238E27FC236}">
                <a16:creationId xmlns:a16="http://schemas.microsoft.com/office/drawing/2014/main" xmlns="" id="{1400F74E-139A-B9F3-ED7D-577C38559D87}"/>
              </a:ext>
            </a:extLst>
          </p:cNvPr>
          <p:cNvSpPr txBox="1"/>
          <p:nvPr/>
        </p:nvSpPr>
        <p:spPr>
          <a:xfrm>
            <a:off x="7660433" y="270588"/>
            <a:ext cx="2090057" cy="307777"/>
          </a:xfrm>
          <a:prstGeom prst="rect">
            <a:avLst/>
          </a:prstGeom>
          <a:noFill/>
        </p:spPr>
        <p:txBody>
          <a:bodyPr wrap="square" rtlCol="0">
            <a:spAutoFit/>
          </a:bodyPr>
          <a:lstStyle/>
          <a:p>
            <a:r>
              <a:rPr lang="de-DE" sz="1400" i="1" dirty="0"/>
              <a:t>segu-geschichte.de</a:t>
            </a:r>
          </a:p>
        </p:txBody>
      </p:sp>
      <p:sp>
        <p:nvSpPr>
          <p:cNvPr id="3" name="Textfeld 2">
            <a:extLst>
              <a:ext uri="{FF2B5EF4-FFF2-40B4-BE49-F238E27FC236}">
                <a16:creationId xmlns:a16="http://schemas.microsoft.com/office/drawing/2014/main" xmlns="" id="{6B197C06-2ADB-F561-944F-BC9CB794023D}"/>
              </a:ext>
            </a:extLst>
          </p:cNvPr>
          <p:cNvSpPr txBox="1"/>
          <p:nvPr/>
        </p:nvSpPr>
        <p:spPr>
          <a:xfrm>
            <a:off x="6096000" y="6119336"/>
            <a:ext cx="5834744" cy="738664"/>
          </a:xfrm>
          <a:prstGeom prst="rect">
            <a:avLst/>
          </a:prstGeom>
          <a:noFill/>
        </p:spPr>
        <p:txBody>
          <a:bodyPr wrap="square" rtlCol="0">
            <a:spAutoFit/>
          </a:bodyPr>
          <a:lstStyle/>
          <a:p>
            <a:r>
              <a:rPr lang="de-DE" sz="1400" dirty="0"/>
              <a:t>Textquellen: segu-geschichte.de,</a:t>
            </a:r>
            <a:br>
              <a:rPr lang="de-DE" sz="1400" dirty="0"/>
            </a:br>
            <a:r>
              <a:rPr lang="de-DE" sz="1400" dirty="0"/>
              <a:t>https://www.dw.com/de/die-deutsche-kolonialgeschichte-muss-neu-geschrieben-werden/a-18573677</a:t>
            </a:r>
          </a:p>
        </p:txBody>
      </p:sp>
    </p:spTree>
    <p:extLst>
      <p:ext uri="{BB962C8B-B14F-4D97-AF65-F5344CB8AC3E}">
        <p14:creationId xmlns:p14="http://schemas.microsoft.com/office/powerpoint/2010/main" val="270684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p:bldP spid="12" grpId="0"/>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xmlns="" id="{5A44FE0F-9615-EB06-B70C-7F0D6050FF99}"/>
              </a:ext>
            </a:extLst>
          </p:cNvPr>
          <p:cNvPicPr>
            <a:picLocks noChangeAspect="1"/>
          </p:cNvPicPr>
          <p:nvPr/>
        </p:nvPicPr>
        <p:blipFill>
          <a:blip r:embed="rId2"/>
          <a:stretch>
            <a:fillRect/>
          </a:stretch>
        </p:blipFill>
        <p:spPr>
          <a:xfrm>
            <a:off x="1310225" y="201650"/>
            <a:ext cx="9571549" cy="6454699"/>
          </a:xfrm>
          <a:prstGeom prst="rect">
            <a:avLst/>
          </a:prstGeom>
        </p:spPr>
      </p:pic>
      <p:sp>
        <p:nvSpPr>
          <p:cNvPr id="6" name="Textfeld 5">
            <a:extLst>
              <a:ext uri="{FF2B5EF4-FFF2-40B4-BE49-F238E27FC236}">
                <a16:creationId xmlns:a16="http://schemas.microsoft.com/office/drawing/2014/main" xmlns="" id="{A8F993C0-957A-E563-BC85-65F1BC5E15E5}"/>
              </a:ext>
            </a:extLst>
          </p:cNvPr>
          <p:cNvSpPr txBox="1"/>
          <p:nvPr/>
        </p:nvSpPr>
        <p:spPr>
          <a:xfrm>
            <a:off x="8639176" y="561975"/>
            <a:ext cx="2667000" cy="338554"/>
          </a:xfrm>
          <a:prstGeom prst="rect">
            <a:avLst/>
          </a:prstGeom>
          <a:noFill/>
        </p:spPr>
        <p:txBody>
          <a:bodyPr wrap="square" rtlCol="0">
            <a:spAutoFit/>
          </a:bodyPr>
          <a:lstStyle/>
          <a:p>
            <a:r>
              <a:rPr lang="de-DE" sz="1600" i="1" dirty="0"/>
              <a:t>Deutschlandfunkkultur.de</a:t>
            </a:r>
          </a:p>
        </p:txBody>
      </p:sp>
    </p:spTree>
    <p:extLst>
      <p:ext uri="{BB962C8B-B14F-4D97-AF65-F5344CB8AC3E}">
        <p14:creationId xmlns:p14="http://schemas.microsoft.com/office/powerpoint/2010/main" val="364191806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Words>
  <Application>Microsoft Office PowerPoint</Application>
  <PresentationFormat>Breitbild</PresentationFormat>
  <Paragraphs>22</Paragraphs>
  <Slides>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6</vt:i4>
      </vt:variant>
    </vt:vector>
  </HeadingPairs>
  <TitlesOfParts>
    <vt:vector size="11" baseType="lpstr">
      <vt:lpstr>Arial</vt:lpstr>
      <vt:lpstr>Calibri</vt:lpstr>
      <vt:lpstr>Calibri Light</vt:lpstr>
      <vt:lpstr>Times New Roman</vt:lpstr>
      <vt:lpstr>Office</vt:lpstr>
      <vt:lpstr>PowerPoint-Präsentation</vt:lpstr>
      <vt:lpstr>Fragen, die sich aus dem Nachrichtenbeitrag ergeben?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Valentin Schlegelmilch</dc:creator>
  <cp:lastModifiedBy>Uwe</cp:lastModifiedBy>
  <cp:revision>3</cp:revision>
  <dcterms:created xsi:type="dcterms:W3CDTF">2024-01-29T10:44:35Z</dcterms:created>
  <dcterms:modified xsi:type="dcterms:W3CDTF">2024-01-31T10:38:12Z</dcterms:modified>
</cp:coreProperties>
</file>